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2" r:id="rId3"/>
    <p:sldId id="291" r:id="rId4"/>
    <p:sldId id="294" r:id="rId5"/>
    <p:sldId id="278" r:id="rId6"/>
    <p:sldId id="293" r:id="rId7"/>
    <p:sldId id="261" r:id="rId8"/>
    <p:sldId id="279" r:id="rId9"/>
    <p:sldId id="295" r:id="rId10"/>
    <p:sldId id="296" r:id="rId11"/>
    <p:sldId id="297" r:id="rId12"/>
    <p:sldId id="268" r:id="rId13"/>
    <p:sldId id="280" r:id="rId14"/>
    <p:sldId id="275" r:id="rId15"/>
    <p:sldId id="300" r:id="rId16"/>
    <p:sldId id="282" r:id="rId17"/>
    <p:sldId id="284" r:id="rId18"/>
    <p:sldId id="285" r:id="rId19"/>
    <p:sldId id="286" r:id="rId20"/>
    <p:sldId id="270" r:id="rId21"/>
    <p:sldId id="276" r:id="rId22"/>
    <p:sldId id="287" r:id="rId23"/>
    <p:sldId id="307" r:id="rId24"/>
    <p:sldId id="299" r:id="rId25"/>
    <p:sldId id="308" r:id="rId26"/>
    <p:sldId id="309" r:id="rId27"/>
    <p:sldId id="310" r:id="rId28"/>
    <p:sldId id="311" r:id="rId29"/>
    <p:sldId id="290" r:id="rId30"/>
    <p:sldId id="301" r:id="rId31"/>
    <p:sldId id="302" r:id="rId32"/>
    <p:sldId id="305"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6DAD3E-1611-403C-97CA-4FFDC5A64330}">
          <p14:sldIdLst>
            <p14:sldId id="256"/>
            <p14:sldId id="262"/>
          </p14:sldIdLst>
        </p14:section>
        <p14:section name="The Past" id="{50D452E4-1F34-45B3-8F93-E8AE16A1B641}">
          <p14:sldIdLst>
            <p14:sldId id="291"/>
            <p14:sldId id="294"/>
            <p14:sldId id="278"/>
            <p14:sldId id="293"/>
            <p14:sldId id="261"/>
          </p14:sldIdLst>
        </p14:section>
        <p14:section name="Drawbacks" id="{CE865135-8D27-4B99-A6AC-D195BDB8EB49}">
          <p14:sldIdLst>
            <p14:sldId id="279"/>
            <p14:sldId id="295"/>
            <p14:sldId id="296"/>
            <p14:sldId id="297"/>
            <p14:sldId id="268"/>
            <p14:sldId id="280"/>
            <p14:sldId id="275"/>
          </p14:sldIdLst>
        </p14:section>
        <p14:section name="Dynamic Routing" id="{A81ADD30-1A16-403D-B96A-4BF572D9ED34}">
          <p14:sldIdLst>
            <p14:sldId id="300"/>
            <p14:sldId id="282"/>
            <p14:sldId id="284"/>
            <p14:sldId id="285"/>
            <p14:sldId id="286"/>
            <p14:sldId id="270"/>
            <p14:sldId id="276"/>
          </p14:sldIdLst>
        </p14:section>
        <p14:section name="Demo" id="{A20F759E-FED8-47F9-B5D3-0F39253B0B9D}">
          <p14:sldIdLst>
            <p14:sldId id="287"/>
            <p14:sldId id="307"/>
            <p14:sldId id="299"/>
            <p14:sldId id="308"/>
            <p14:sldId id="309"/>
            <p14:sldId id="310"/>
            <p14:sldId id="311"/>
            <p14:sldId id="290"/>
          </p14:sldIdLst>
        </p14:section>
        <p14:section name="Final notes" id="{BBFEF40C-EA00-4070-85B3-88ACC5250FC9}">
          <p14:sldIdLst>
            <p14:sldId id="301"/>
            <p14:sldId id="302"/>
            <p14:sldId id="305"/>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983"/>
    <a:srgbClr val="0099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77981" autoAdjust="0"/>
  </p:normalViewPr>
  <p:slideViewPr>
    <p:cSldViewPr snapToGrid="0">
      <p:cViewPr varScale="1">
        <p:scale>
          <a:sx n="75" d="100"/>
          <a:sy n="75" d="100"/>
        </p:scale>
        <p:origin x="249" y="4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416F5-E8DB-466F-A8F6-ABE59BAB687D}" type="datetimeFigureOut">
              <a:rPr lang="en-CA" smtClean="0"/>
              <a:t>2015-12-01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3B39D-A95A-44A1-A115-568270D29BA9}" type="slidenum">
              <a:rPr lang="en-CA" smtClean="0"/>
              <a:t>‹#›</a:t>
            </a:fld>
            <a:endParaRPr lang="en-CA"/>
          </a:p>
        </p:txBody>
      </p:sp>
    </p:spTree>
    <p:extLst>
      <p:ext uri="{BB962C8B-B14F-4D97-AF65-F5344CB8AC3E}">
        <p14:creationId xmlns:p14="http://schemas.microsoft.com/office/powerpoint/2010/main" val="341366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a:t>
            </a:fld>
            <a:endParaRPr lang="en-CA"/>
          </a:p>
        </p:txBody>
      </p:sp>
    </p:spTree>
    <p:extLst>
      <p:ext uri="{BB962C8B-B14F-4D97-AF65-F5344CB8AC3E}">
        <p14:creationId xmlns:p14="http://schemas.microsoft.com/office/powerpoint/2010/main" val="83927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 small units of work, the distributor didn’t provide any significant improvement</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10</a:t>
            </a:fld>
            <a:endParaRPr lang="en-CA"/>
          </a:p>
        </p:txBody>
      </p:sp>
    </p:spTree>
    <p:extLst>
      <p:ext uri="{BB962C8B-B14F-4D97-AF65-F5344CB8AC3E}">
        <p14:creationId xmlns:p14="http://schemas.microsoft.com/office/powerpoint/2010/main" val="411875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HA was extremely challenging</a:t>
            </a:r>
            <a:r>
              <a:rPr lang="en-CA" sz="1200" b="0" i="0" kern="1200" baseline="0" dirty="0" smtClean="0">
                <a:solidFill>
                  <a:schemeClr val="tx1"/>
                </a:solidFill>
                <a:effectLst/>
                <a:latin typeface="+mn-lt"/>
                <a:ea typeface="+mn-ea"/>
                <a:cs typeface="+mn-cs"/>
              </a:rPr>
              <a:t> because it required WINDOWS FAILOVER CLUSTER setup, which as we know as trivial as setting up furniture from a WELL KNOWN SCANDINAVIAN STORE.</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11</a:t>
            </a:fld>
            <a:endParaRPr lang="en-CA"/>
          </a:p>
        </p:txBody>
      </p:sp>
    </p:spTree>
    <p:extLst>
      <p:ext uri="{BB962C8B-B14F-4D97-AF65-F5344CB8AC3E}">
        <p14:creationId xmlns:p14="http://schemas.microsoft.com/office/powerpoint/2010/main" val="156383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Eventually distributor hits a limit that it can’t go beyond.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12</a:t>
            </a:fld>
            <a:endParaRPr lang="en-CA"/>
          </a:p>
        </p:txBody>
      </p:sp>
    </p:spTree>
    <p:extLst>
      <p:ext uri="{BB962C8B-B14F-4D97-AF65-F5344CB8AC3E}">
        <p14:creationId xmlns:p14="http://schemas.microsoft.com/office/powerpoint/2010/main" val="259885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And what happens when you need the</a:t>
            </a:r>
            <a:r>
              <a:rPr lang="en-CA" baseline="0" dirty="0" smtClean="0"/>
              <a:t> extreme scale out on MSMQ?</a:t>
            </a:r>
          </a:p>
          <a:p>
            <a:r>
              <a:rPr lang="en-CA" dirty="0" smtClean="0"/>
              <a:t>Our little secret is</a:t>
            </a:r>
            <a:r>
              <a:rPr lang="en-CA" baseline="0" dirty="0" smtClean="0"/>
              <a:t> – you send messages </a:t>
            </a:r>
            <a:r>
              <a:rPr lang="en-CA" baseline="0" dirty="0" smtClean="0"/>
              <a:t>directly to a specific endpoint.</a:t>
            </a:r>
          </a:p>
          <a:p>
            <a:endParaRPr lang="en-CA" baseline="0" dirty="0" smtClean="0"/>
          </a:p>
          <a:p>
            <a:r>
              <a:rPr lang="en-CA" baseline="0" dirty="0" smtClean="0"/>
              <a:t>This forces one </a:t>
            </a:r>
            <a:r>
              <a:rPr lang="en-CA" baseline="0" dirty="0" smtClean="0"/>
              <a:t>to give up on message endpoint mapping that is so convenient. </a:t>
            </a:r>
            <a:endParaRPr lang="en-CA" baseline="0" dirty="0" smtClean="0"/>
          </a:p>
          <a:p>
            <a:r>
              <a:rPr lang="en-CA" baseline="0" dirty="0" smtClean="0"/>
              <a:t>And </a:t>
            </a:r>
            <a:r>
              <a:rPr lang="en-CA" baseline="0" dirty="0" smtClean="0"/>
              <a:t>instead, taking ownership over message routing and “doing it yourself”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13</a:t>
            </a:fld>
            <a:endParaRPr lang="en-CA"/>
          </a:p>
        </p:txBody>
      </p:sp>
    </p:spTree>
    <p:extLst>
      <p:ext uri="{BB962C8B-B14F-4D97-AF65-F5344CB8AC3E}">
        <p14:creationId xmlns:p14="http://schemas.microsoft.com/office/powerpoint/2010/main" val="159400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You’ve </a:t>
            </a:r>
            <a:r>
              <a:rPr lang="en-CA" dirty="0" smtClean="0"/>
              <a:t>been hanging there for quite a while. </a:t>
            </a:r>
          </a:p>
          <a:p>
            <a:r>
              <a:rPr lang="en-CA" dirty="0" smtClean="0"/>
              <a:t>This has</a:t>
            </a:r>
            <a:r>
              <a:rPr lang="en-CA" baseline="0" dirty="0" smtClean="0"/>
              <a:t> been on our mind and we worked on </a:t>
            </a:r>
            <a:r>
              <a:rPr lang="en-CA" baseline="0" dirty="0" smtClean="0"/>
              <a:t>a solution that should make scale on MSMQ a much better story.</a:t>
            </a:r>
          </a:p>
          <a:p>
            <a:r>
              <a:rPr lang="en-CA" baseline="0" dirty="0" smtClean="0"/>
              <a:t>You might be thinking “He’s going to announce DISTRIBUTOR 2.0” – NO</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14</a:t>
            </a:fld>
            <a:endParaRPr lang="en-CA"/>
          </a:p>
        </p:txBody>
      </p:sp>
    </p:spTree>
    <p:extLst>
      <p:ext uri="{BB962C8B-B14F-4D97-AF65-F5344CB8AC3E}">
        <p14:creationId xmlns:p14="http://schemas.microsoft.com/office/powerpoint/2010/main" val="140038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call it “Dynamic Routing”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15</a:t>
            </a:fld>
            <a:endParaRPr lang="en-CA"/>
          </a:p>
        </p:txBody>
      </p:sp>
    </p:spTree>
    <p:extLst>
      <p:ext uri="{BB962C8B-B14F-4D97-AF65-F5344CB8AC3E}">
        <p14:creationId xmlns:p14="http://schemas.microsoft.com/office/powerpoint/2010/main" val="385195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distributor</a:t>
            </a:r>
          </a:p>
        </p:txBody>
      </p:sp>
      <p:sp>
        <p:nvSpPr>
          <p:cNvPr id="4" name="Slide Number Placeholder 3"/>
          <p:cNvSpPr>
            <a:spLocks noGrp="1"/>
          </p:cNvSpPr>
          <p:nvPr>
            <p:ph type="sldNum" sz="quarter" idx="10"/>
          </p:nvPr>
        </p:nvSpPr>
        <p:spPr/>
        <p:txBody>
          <a:bodyPr/>
          <a:lstStyle/>
          <a:p>
            <a:fld id="{AF33B39D-A95A-44A1-A115-568270D29BA9}" type="slidenum">
              <a:rPr lang="en-CA" smtClean="0"/>
              <a:t>16</a:t>
            </a:fld>
            <a:endParaRPr lang="en-CA"/>
          </a:p>
        </p:txBody>
      </p:sp>
    </p:spTree>
    <p:extLst>
      <p:ext uri="{BB962C8B-B14F-4D97-AF65-F5344CB8AC3E}">
        <p14:creationId xmlns:p14="http://schemas.microsoft.com/office/powerpoint/2010/main" val="37990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No more workers</a:t>
            </a:r>
          </a:p>
        </p:txBody>
      </p:sp>
      <p:sp>
        <p:nvSpPr>
          <p:cNvPr id="4" name="Slide Number Placeholder 3"/>
          <p:cNvSpPr>
            <a:spLocks noGrp="1"/>
          </p:cNvSpPr>
          <p:nvPr>
            <p:ph type="sldNum" sz="quarter" idx="10"/>
          </p:nvPr>
        </p:nvSpPr>
        <p:spPr/>
        <p:txBody>
          <a:bodyPr/>
          <a:lstStyle/>
          <a:p>
            <a:fld id="{AF33B39D-A95A-44A1-A115-568270D29BA9}" type="slidenum">
              <a:rPr lang="en-CA" smtClean="0"/>
              <a:t>17</a:t>
            </a:fld>
            <a:endParaRPr lang="en-CA"/>
          </a:p>
        </p:txBody>
      </p:sp>
    </p:spTree>
    <p:extLst>
      <p:ext uri="{BB962C8B-B14F-4D97-AF65-F5344CB8AC3E}">
        <p14:creationId xmlns:p14="http://schemas.microsoft.com/office/powerpoint/2010/main" val="9548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Complete control over scale-out</a:t>
            </a:r>
          </a:p>
        </p:txBody>
      </p:sp>
      <p:sp>
        <p:nvSpPr>
          <p:cNvPr id="4" name="Slide Number Placeholder 3"/>
          <p:cNvSpPr>
            <a:spLocks noGrp="1"/>
          </p:cNvSpPr>
          <p:nvPr>
            <p:ph type="sldNum" sz="quarter" idx="10"/>
          </p:nvPr>
        </p:nvSpPr>
        <p:spPr/>
        <p:txBody>
          <a:bodyPr/>
          <a:lstStyle/>
          <a:p>
            <a:fld id="{AF33B39D-A95A-44A1-A115-568270D29BA9}" type="slidenum">
              <a:rPr lang="en-CA" smtClean="0"/>
              <a:t>18</a:t>
            </a:fld>
            <a:endParaRPr lang="en-CA"/>
          </a:p>
        </p:txBody>
      </p:sp>
    </p:spTree>
    <p:extLst>
      <p:ext uri="{BB962C8B-B14F-4D97-AF65-F5344CB8AC3E}">
        <p14:creationId xmlns:p14="http://schemas.microsoft.com/office/powerpoint/2010/main" val="196751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Integration with v5 – leave in peace</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19</a:t>
            </a:fld>
            <a:endParaRPr lang="en-CA"/>
          </a:p>
        </p:txBody>
      </p:sp>
    </p:spTree>
    <p:extLst>
      <p:ext uri="{BB962C8B-B14F-4D97-AF65-F5344CB8AC3E}">
        <p14:creationId xmlns:p14="http://schemas.microsoft.com/office/powerpoint/2010/main" val="315859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Do you know who’s on this picture?</a:t>
            </a:r>
          </a:p>
          <a:p>
            <a:r>
              <a:rPr lang="en-CA" baseline="0" dirty="0" smtClean="0"/>
              <a:t>These are some of our customers that are using the Distributor, looking at the brokers and asking the question “why can’t we do the same” on MSMQ?</a:t>
            </a:r>
            <a:endParaRPr lang="en-CA" baseline="0" dirty="0" smtClean="0"/>
          </a:p>
        </p:txBody>
      </p:sp>
      <p:sp>
        <p:nvSpPr>
          <p:cNvPr id="4" name="Slide Number Placeholder 3"/>
          <p:cNvSpPr>
            <a:spLocks noGrp="1"/>
          </p:cNvSpPr>
          <p:nvPr>
            <p:ph type="sldNum" sz="quarter" idx="10"/>
          </p:nvPr>
        </p:nvSpPr>
        <p:spPr/>
        <p:txBody>
          <a:bodyPr/>
          <a:lstStyle/>
          <a:p>
            <a:fld id="{AF33B39D-A95A-44A1-A115-568270D29BA9}" type="slidenum">
              <a:rPr lang="en-CA" smtClean="0"/>
              <a:t>2</a:t>
            </a:fld>
            <a:endParaRPr lang="en-CA"/>
          </a:p>
        </p:txBody>
      </p:sp>
    </p:spTree>
    <p:extLst>
      <p:ext uri="{BB962C8B-B14F-4D97-AF65-F5344CB8AC3E}">
        <p14:creationId xmlns:p14="http://schemas.microsoft.com/office/powerpoint/2010/main" val="262896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These are now the first class API concepts that allow easy</a:t>
            </a:r>
            <a:r>
              <a:rPr lang="en-CA" baseline="0" dirty="0" smtClean="0"/>
              <a:t> </a:t>
            </a:r>
            <a:r>
              <a:rPr lang="en-CA" baseline="0" smtClean="0"/>
              <a:t>scaleout</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21</a:t>
            </a:fld>
            <a:endParaRPr lang="en-CA"/>
          </a:p>
        </p:txBody>
      </p:sp>
    </p:spTree>
    <p:extLst>
      <p:ext uri="{BB962C8B-B14F-4D97-AF65-F5344CB8AC3E}">
        <p14:creationId xmlns:p14="http://schemas.microsoft.com/office/powerpoint/2010/main" val="2487170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Bob:</a:t>
            </a:r>
            <a:r>
              <a:rPr lang="en-CA" baseline="0" dirty="0" smtClean="0"/>
              <a:t> </a:t>
            </a:r>
            <a:r>
              <a:rPr lang="en-CA" baseline="0" dirty="0" err="1" smtClean="0"/>
              <a:t>DoSomethingNaughty</a:t>
            </a:r>
            <a:endParaRPr lang="en-CA" baseline="0" dirty="0" smtClean="0"/>
          </a:p>
          <a:p>
            <a:r>
              <a:rPr lang="en-CA" baseline="0" dirty="0" smtClean="0"/>
              <a:t>Stuart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22</a:t>
            </a:fld>
            <a:endParaRPr lang="en-CA"/>
          </a:p>
        </p:txBody>
      </p:sp>
    </p:spTree>
    <p:extLst>
      <p:ext uri="{BB962C8B-B14F-4D97-AF65-F5344CB8AC3E}">
        <p14:creationId xmlns:p14="http://schemas.microsoft.com/office/powerpoint/2010/main" val="34235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Gru</a:t>
            </a:r>
            <a:r>
              <a:rPr lang="en-CA" dirty="0" smtClean="0"/>
              <a:t> to minions (Bob</a:t>
            </a:r>
            <a:r>
              <a:rPr lang="en-CA" baseline="0" dirty="0" smtClean="0"/>
              <a:t> </a:t>
            </a:r>
            <a:r>
              <a:rPr lang="en-CA" dirty="0" smtClean="0"/>
              <a:t>&amp; Kevin):</a:t>
            </a:r>
            <a:r>
              <a:rPr lang="en-CA" baseline="0" dirty="0" smtClean="0"/>
              <a:t> </a:t>
            </a:r>
            <a:r>
              <a:rPr lang="en-CA" baseline="0" dirty="0" err="1" smtClean="0"/>
              <a:t>DoSomethingNaughty</a:t>
            </a:r>
            <a:endParaRPr lang="en-CA" baseline="0" dirty="0" smtClean="0"/>
          </a:p>
          <a:p>
            <a:r>
              <a:rPr lang="en-CA" baseline="0" dirty="0" smtClean="0"/>
              <a:t>One of the Minion to </a:t>
            </a:r>
            <a:r>
              <a:rPr lang="en-CA" baseline="0" dirty="0" err="1" smtClean="0"/>
              <a:t>Gru</a:t>
            </a:r>
            <a:r>
              <a:rPr lang="en-CA" baseline="0" dirty="0" smtClean="0"/>
              <a:t>: Dun</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24</a:t>
            </a:fld>
            <a:endParaRPr lang="en-CA"/>
          </a:p>
        </p:txBody>
      </p:sp>
    </p:spTree>
    <p:extLst>
      <p:ext uri="{BB962C8B-B14F-4D97-AF65-F5344CB8AC3E}">
        <p14:creationId xmlns:p14="http://schemas.microsoft.com/office/powerpoint/2010/main" val="181707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25</a:t>
            </a:fld>
            <a:endParaRPr lang="en-CA"/>
          </a:p>
        </p:txBody>
      </p:sp>
    </p:spTree>
    <p:extLst>
      <p:ext uri="{BB962C8B-B14F-4D97-AF65-F5344CB8AC3E}">
        <p14:creationId xmlns:p14="http://schemas.microsoft.com/office/powerpoint/2010/main" val="4230851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potential</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29</a:t>
            </a:fld>
            <a:endParaRPr lang="en-CA"/>
          </a:p>
        </p:txBody>
      </p:sp>
    </p:spTree>
    <p:extLst>
      <p:ext uri="{BB962C8B-B14F-4D97-AF65-F5344CB8AC3E}">
        <p14:creationId xmlns:p14="http://schemas.microsoft.com/office/powerpoint/2010/main" val="418469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I’m sure you’re asking</a:t>
            </a:r>
            <a:r>
              <a:rPr lang="en-CA" baseline="0" dirty="0" smtClean="0"/>
              <a:t> “when can we have this API?!”</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30</a:t>
            </a:fld>
            <a:endParaRPr lang="en-CA"/>
          </a:p>
        </p:txBody>
      </p:sp>
    </p:spTree>
    <p:extLst>
      <p:ext uri="{BB962C8B-B14F-4D97-AF65-F5344CB8AC3E}">
        <p14:creationId xmlns:p14="http://schemas.microsoft.com/office/powerpoint/2010/main" val="4016172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WHEN public beta is available, beta </a:t>
            </a:r>
            <a:r>
              <a:rPr lang="en-CA" dirty="0" err="1" smtClean="0"/>
              <a:t>nuget</a:t>
            </a:r>
            <a:r>
              <a:rPr lang="en-CA" dirty="0" smtClean="0"/>
              <a:t> packages will be published and </a:t>
            </a:r>
          </a:p>
          <a:p>
            <a:r>
              <a:rPr lang="en-CA" dirty="0" smtClean="0"/>
              <a:t>we’ll make an announcement to let the world know that the awesomeness is coming</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31</a:t>
            </a:fld>
            <a:endParaRPr lang="en-CA"/>
          </a:p>
        </p:txBody>
      </p:sp>
    </p:spTree>
    <p:extLst>
      <p:ext uri="{BB962C8B-B14F-4D97-AF65-F5344CB8AC3E}">
        <p14:creationId xmlns:p14="http://schemas.microsoft.com/office/powerpoint/2010/main" val="1709244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smtClean="0"/>
              <a:t>Client side routing</a:t>
            </a:r>
          </a:p>
          <a:p>
            <a:pPr marL="228600" indent="-228600">
              <a:buAutoNum type="arabicPeriod"/>
            </a:pPr>
            <a:r>
              <a:rPr lang="en-CA" dirty="0" smtClean="0"/>
              <a:t>Intimate knowledge of the receivers </a:t>
            </a:r>
          </a:p>
          <a:p>
            <a:pPr marL="228600" indent="-228600">
              <a:buAutoNum type="arabicPeriod"/>
            </a:pPr>
            <a:r>
              <a:rPr lang="en-CA" dirty="0" smtClean="0"/>
              <a:t>Requires fast response time for receiver that goes down (messages in limbo state, and many)</a:t>
            </a:r>
          </a:p>
          <a:p>
            <a:pPr marL="228600" indent="-228600">
              <a:buAutoNum type="arabicPeriod"/>
            </a:pPr>
            <a:r>
              <a:rPr lang="en-CA" dirty="0" smtClean="0"/>
              <a:t>Sender has no way to know if it’s overwhelming a “weak” receiver</a:t>
            </a:r>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32</a:t>
            </a:fld>
            <a:endParaRPr lang="en-CA"/>
          </a:p>
        </p:txBody>
      </p:sp>
    </p:spTree>
    <p:extLst>
      <p:ext uri="{BB962C8B-B14F-4D97-AF65-F5344CB8AC3E}">
        <p14:creationId xmlns:p14="http://schemas.microsoft.com/office/powerpoint/2010/main" val="85301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The distributor was the hero saving customers with heavy processing messages that would take time and resources on a single server.</a:t>
            </a:r>
            <a:endParaRPr lang="en-CA" dirty="0" smtClean="0"/>
          </a:p>
          <a:p>
            <a:r>
              <a:rPr lang="en-CA" dirty="0" smtClean="0"/>
              <a:t>It could distribute the processing</a:t>
            </a:r>
            <a:r>
              <a:rPr lang="en-CA" baseline="0" dirty="0" smtClean="0"/>
              <a:t> load across several machines with identical code deployed to all of those.</a:t>
            </a:r>
            <a:endParaRPr lang="en-CA" dirty="0" smtClean="0"/>
          </a:p>
        </p:txBody>
      </p:sp>
      <p:sp>
        <p:nvSpPr>
          <p:cNvPr id="4" name="Slide Number Placeholder 3"/>
          <p:cNvSpPr>
            <a:spLocks noGrp="1"/>
          </p:cNvSpPr>
          <p:nvPr>
            <p:ph type="sldNum" sz="quarter" idx="10"/>
          </p:nvPr>
        </p:nvSpPr>
        <p:spPr/>
        <p:txBody>
          <a:bodyPr/>
          <a:lstStyle/>
          <a:p>
            <a:fld id="{AF33B39D-A95A-44A1-A115-568270D29BA9}" type="slidenum">
              <a:rPr lang="en-CA" smtClean="0"/>
              <a:t>3</a:t>
            </a:fld>
            <a:endParaRPr lang="en-CA"/>
          </a:p>
        </p:txBody>
      </p:sp>
    </p:spTree>
    <p:extLst>
      <p:ext uri="{BB962C8B-B14F-4D97-AF65-F5344CB8AC3E}">
        <p14:creationId xmlns:p14="http://schemas.microsoft.com/office/powerpoint/2010/main" val="83417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But it has</a:t>
            </a:r>
            <a:r>
              <a:rPr lang="en-CA" baseline="0" dirty="0" smtClean="0"/>
              <a:t> its downsides:</a:t>
            </a:r>
            <a:endParaRPr lang="en-CA" dirty="0" smtClean="0"/>
          </a:p>
          <a:p>
            <a:r>
              <a:rPr lang="en-CA" dirty="0" smtClean="0"/>
              <a:t>1.</a:t>
            </a:r>
            <a:r>
              <a:rPr lang="en-CA" baseline="0" dirty="0" smtClean="0"/>
              <a:t> Throughput limited by the distributor itself</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4</a:t>
            </a:fld>
            <a:endParaRPr lang="en-CA"/>
          </a:p>
        </p:txBody>
      </p:sp>
    </p:spTree>
    <p:extLst>
      <p:ext uri="{BB962C8B-B14F-4D97-AF65-F5344CB8AC3E}">
        <p14:creationId xmlns:p14="http://schemas.microsoft.com/office/powerpoint/2010/main" val="159954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Latency issues contributed by the </a:t>
            </a:r>
            <a:r>
              <a:rPr lang="en-US" baseline="0" dirty="0" smtClean="0"/>
              <a:t>distributor overhead</a:t>
            </a:r>
            <a:endParaRPr lang="en-CA"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5</a:t>
            </a:fld>
            <a:endParaRPr lang="en-CA"/>
          </a:p>
        </p:txBody>
      </p:sp>
    </p:spTree>
    <p:extLst>
      <p:ext uri="{BB962C8B-B14F-4D97-AF65-F5344CB8AC3E}">
        <p14:creationId xmlns:p14="http://schemas.microsoft.com/office/powerpoint/2010/main" val="100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3.Elastic </a:t>
            </a:r>
            <a:r>
              <a:rPr lang="en-CA" dirty="0" smtClean="0"/>
              <a:t>scale which </a:t>
            </a:r>
            <a:r>
              <a:rPr lang="en-CA" dirty="0" smtClean="0"/>
              <a:t>is </a:t>
            </a:r>
            <a:r>
              <a:rPr lang="en-CA" dirty="0" smtClean="0"/>
              <a:t>problematic (requires planning and configuration up front).</a:t>
            </a:r>
            <a:r>
              <a:rPr lang="en-CA" baseline="0" dirty="0" smtClean="0"/>
              <a:t> As opposed to brokers, where new instances can just be started.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6</a:t>
            </a:fld>
            <a:endParaRPr lang="en-CA"/>
          </a:p>
        </p:txBody>
      </p:sp>
    </p:spTree>
    <p:extLst>
      <p:ext uri="{BB962C8B-B14F-4D97-AF65-F5344CB8AC3E}">
        <p14:creationId xmlns:p14="http://schemas.microsoft.com/office/powerpoint/2010/main" val="79212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smtClean="0"/>
              <a:t>worker reports to the Distributor that it’s ready by sending a </a:t>
            </a:r>
            <a:r>
              <a:rPr lang="en-US" dirty="0" err="1" smtClean="0"/>
              <a:t>ReadyMessage</a:t>
            </a:r>
            <a:r>
              <a:rPr lang="en-US" dirty="0" smtClean="0"/>
              <a:t>. Based on number of threads worker has for processing, that number of </a:t>
            </a:r>
            <a:r>
              <a:rPr lang="en-US" dirty="0" err="1" smtClean="0"/>
              <a:t>ReadyMessages</a:t>
            </a:r>
            <a:r>
              <a:rPr lang="en-US" baseline="0" dirty="0" smtClean="0"/>
              <a:t> will be sent. </a:t>
            </a:r>
          </a:p>
          <a:p>
            <a:r>
              <a:rPr lang="en-US" baseline="0" dirty="0" smtClean="0"/>
              <a:t>Distributor manages internally information about workers and their available processing capacity.</a:t>
            </a:r>
            <a:endParaRPr lang="en-US" dirty="0" smtClean="0"/>
          </a:p>
          <a:p>
            <a:r>
              <a:rPr lang="en-US" dirty="0" smtClean="0"/>
              <a:t>When an incoming message arrives to the input queue of the distributor, distributor will select a distributor based on information it collected (</a:t>
            </a:r>
            <a:r>
              <a:rPr lang="en-US" dirty="0" err="1" smtClean="0"/>
              <a:t>ReadyMessages</a:t>
            </a:r>
            <a:r>
              <a:rPr lang="en-US" dirty="0" smtClean="0"/>
              <a:t>) and forward message</a:t>
            </a:r>
            <a:r>
              <a:rPr lang="en-US" baseline="0" dirty="0" smtClean="0"/>
              <a:t> for processing to the selected Worker. Availability information for the worker will be updated so that distributor won’t send it more work than it can accept. Once the worker is done processing the incoming message, it will report back to the distributor on it’s freed up capacity to process messages by sending another </a:t>
            </a:r>
            <a:r>
              <a:rPr lang="en-US" baseline="0" dirty="0" err="1" smtClean="0"/>
              <a:t>ReadyMessage</a:t>
            </a:r>
            <a:r>
              <a:rPr lang="en-US" baseline="0" dirty="0" smtClean="0"/>
              <a:t>.</a:t>
            </a:r>
            <a:endParaRPr lang="en-US" dirty="0" smtClean="0"/>
          </a:p>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7</a:t>
            </a:fld>
            <a:endParaRPr lang="en-CA"/>
          </a:p>
        </p:txBody>
      </p:sp>
    </p:spTree>
    <p:extLst>
      <p:ext uri="{BB962C8B-B14F-4D97-AF65-F5344CB8AC3E}">
        <p14:creationId xmlns:p14="http://schemas.microsoft.com/office/powerpoint/2010/main" val="280210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4</a:t>
            </a:r>
            <a:r>
              <a:rPr lang="en-CA" baseline="0" dirty="0" smtClean="0"/>
              <a:t> message operations for each business message that needs to be processed</a:t>
            </a:r>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8</a:t>
            </a:fld>
            <a:endParaRPr lang="en-CA"/>
          </a:p>
        </p:txBody>
      </p:sp>
    </p:spTree>
    <p:extLst>
      <p:ext uri="{BB962C8B-B14F-4D97-AF65-F5344CB8AC3E}">
        <p14:creationId xmlns:p14="http://schemas.microsoft.com/office/powerpoint/2010/main" val="157882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F33B39D-A95A-44A1-A115-568270D29BA9}" type="slidenum">
              <a:rPr lang="en-CA" smtClean="0"/>
              <a:t>9</a:t>
            </a:fld>
            <a:endParaRPr lang="en-CA"/>
          </a:p>
        </p:txBody>
      </p:sp>
    </p:spTree>
    <p:extLst>
      <p:ext uri="{BB962C8B-B14F-4D97-AF65-F5344CB8AC3E}">
        <p14:creationId xmlns:p14="http://schemas.microsoft.com/office/powerpoint/2010/main" val="165822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80549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5277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3611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97647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34C3E3-28DF-45BF-B95F-7DACF9D4CF85}" type="datetimeFigureOut">
              <a:rPr lang="en-CA" smtClean="0"/>
              <a:t>2015-12-01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233785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5E34C3E3-28DF-45BF-B95F-7DACF9D4CF85}" type="datetimeFigureOut">
              <a:rPr lang="en-CA" smtClean="0"/>
              <a:t>2015-12-01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1153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5E34C3E3-28DF-45BF-B95F-7DACF9D4CF85}" type="datetimeFigureOut">
              <a:rPr lang="en-CA" smtClean="0"/>
              <a:t>2015-12-01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58409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5E34C3E3-28DF-45BF-B95F-7DACF9D4CF85}" type="datetimeFigureOut">
              <a:rPr lang="en-CA" smtClean="0"/>
              <a:t>2015-12-01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26801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4C3E3-28DF-45BF-B95F-7DACF9D4CF85}" type="datetimeFigureOut">
              <a:rPr lang="en-CA" smtClean="0"/>
              <a:t>2015-12-01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303443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169744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34C3E3-28DF-45BF-B95F-7DACF9D4CF85}" type="datetimeFigureOut">
              <a:rPr lang="en-CA" smtClean="0"/>
              <a:t>2015-12-01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D93FB2D-6791-40FB-AA37-894EC5438451}" type="slidenum">
              <a:rPr lang="en-CA" smtClean="0"/>
              <a:t>‹#›</a:t>
            </a:fld>
            <a:endParaRPr lang="en-CA"/>
          </a:p>
        </p:txBody>
      </p:sp>
    </p:spTree>
    <p:extLst>
      <p:ext uri="{BB962C8B-B14F-4D97-AF65-F5344CB8AC3E}">
        <p14:creationId xmlns:p14="http://schemas.microsoft.com/office/powerpoint/2010/main" val="7544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4C3E3-28DF-45BF-B95F-7DACF9D4CF85}" type="datetimeFigureOut">
              <a:rPr lang="en-CA" smtClean="0"/>
              <a:t>2015-12-01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3FB2D-6791-40FB-AA37-894EC5438451}" type="slidenum">
              <a:rPr lang="en-CA" smtClean="0"/>
              <a:t>‹#›</a:t>
            </a:fld>
            <a:endParaRPr lang="en-CA"/>
          </a:p>
        </p:txBody>
      </p:sp>
    </p:spTree>
    <p:extLst>
      <p:ext uri="{BB962C8B-B14F-4D97-AF65-F5344CB8AC3E}">
        <p14:creationId xmlns:p14="http://schemas.microsoft.com/office/powerpoint/2010/main" val="88549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35.png"/><Relationship Id="rId3" Type="http://schemas.openxmlformats.org/officeDocument/2006/relationships/image" Target="../media/image40.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image" Target="../media/image45.png"/><Relationship Id="rId17" Type="http://schemas.openxmlformats.org/officeDocument/2006/relationships/image" Target="../media/image47.png"/><Relationship Id="rId2" Type="http://schemas.openxmlformats.org/officeDocument/2006/relationships/notesSlide" Target="../notesSlides/notesSlide24.xml"/><Relationship Id="rId16" Type="http://schemas.openxmlformats.org/officeDocument/2006/relationships/image" Target="../media/image3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4.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image" Target="../media/image43.png"/><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42.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i116.photobucket.com/albums/o22/getmebrian/blo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310102"/>
            <a:ext cx="4381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514350" y="1954613"/>
            <a:ext cx="11290300" cy="1236663"/>
          </a:xfrm>
        </p:spPr>
        <p:txBody>
          <a:bodyPr>
            <a:noAutofit/>
          </a:bodyPr>
          <a:lstStyle/>
          <a:p>
            <a:r>
              <a:rPr lang="en-CA" sz="8000" dirty="0">
                <a:latin typeface="Lato" panose="020F0502020204030203" pitchFamily="34" charset="0"/>
              </a:rPr>
              <a:t>Death to the Distributor</a:t>
            </a:r>
          </a:p>
        </p:txBody>
      </p:sp>
      <p:sp>
        <p:nvSpPr>
          <p:cNvPr id="3" name="Subtitle 2"/>
          <p:cNvSpPr>
            <a:spLocks noGrp="1"/>
          </p:cNvSpPr>
          <p:nvPr>
            <p:ph type="subTitle" idx="1"/>
          </p:nvPr>
        </p:nvSpPr>
        <p:spPr>
          <a:xfrm>
            <a:off x="8659698" y="5905500"/>
            <a:ext cx="3532302" cy="388620"/>
          </a:xfrm>
        </p:spPr>
        <p:txBody>
          <a:bodyPr>
            <a:noAutofit/>
          </a:bodyPr>
          <a:lstStyle/>
          <a:p>
            <a:r>
              <a:rPr lang="en-CA" sz="2000" dirty="0" smtClean="0"/>
              <a:t>sean.feldman@particular.net</a:t>
            </a:r>
          </a:p>
          <a:p>
            <a:pPr algn="l"/>
            <a:r>
              <a:rPr lang="en-CA" sz="2000" dirty="0" smtClean="0"/>
              <a:t>@</a:t>
            </a:r>
            <a:r>
              <a:rPr lang="en-CA" sz="2000" dirty="0" err="1" smtClean="0"/>
              <a:t>sfeldman</a:t>
            </a:r>
            <a:endParaRPr lang="en-CA"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7061" y="5905500"/>
            <a:ext cx="782637" cy="782637"/>
          </a:xfrm>
          <a:prstGeom prst="ellipse">
            <a:avLst/>
          </a:prstGeom>
          <a:ln>
            <a:solidFill>
              <a:schemeClr val="bg1">
                <a:lumMod val="50000"/>
              </a:schemeClr>
            </a:solidFill>
          </a:ln>
        </p:spPr>
      </p:pic>
    </p:spTree>
    <p:extLst>
      <p:ext uri="{BB962C8B-B14F-4D97-AF65-F5344CB8AC3E}">
        <p14:creationId xmlns:p14="http://schemas.microsoft.com/office/powerpoint/2010/main" val="1887275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Small units of work – no benefit</a:t>
            </a:r>
          </a:p>
        </p:txBody>
      </p:sp>
      <p:pic>
        <p:nvPicPr>
          <p:cNvPr id="7172" name="Picture 4" descr="Image result for s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785" y="2804160"/>
            <a:ext cx="4124431" cy="349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71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High </a:t>
            </a:r>
            <a:r>
              <a:rPr lang="en-CA" dirty="0" smtClean="0"/>
              <a:t>Availability</a:t>
            </a:r>
            <a:endParaRPr lang="en-CA" dirty="0"/>
          </a:p>
        </p:txBody>
      </p:sp>
      <p:pic>
        <p:nvPicPr>
          <p:cNvPr id="9218" name="Picture 2" descr="http://i1117.photobucket.com/albums/k590/ironass01/Sid-ice-age-cang-19251577-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975" y="1825624"/>
            <a:ext cx="4435475" cy="44354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ybrikman.com/assets/img/blog/ikea/give-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73256"/>
            <a:ext cx="6021197" cy="48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8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1408"/>
            <a:ext cx="12192000" cy="6716742"/>
          </a:xfrm>
          <a:prstGeom prst="rect">
            <a:avLst/>
          </a:prstGeom>
        </p:spPr>
      </p:pic>
    </p:spTree>
    <p:extLst>
      <p:ext uri="{BB962C8B-B14F-4D97-AF65-F5344CB8AC3E}">
        <p14:creationId xmlns:p14="http://schemas.microsoft.com/office/powerpoint/2010/main" val="922546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Extreme Scale (</a:t>
            </a:r>
            <a:r>
              <a:rPr lang="en-CA" dirty="0" err="1" smtClean="0"/>
              <a:t>Shhh</a:t>
            </a:r>
            <a:r>
              <a:rPr lang="en-CA" dirty="0" smtClean="0"/>
              <a:t>…Our Little Secret)</a:t>
            </a:r>
            <a:endParaRPr lang="en-CA" dirty="0"/>
          </a:p>
        </p:txBody>
      </p:sp>
      <p:pic>
        <p:nvPicPr>
          <p:cNvPr id="10244" name="Picture 4" descr="http://i.imgur.com/SuZSB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419" y="1353345"/>
            <a:ext cx="3337162" cy="5847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08250" y="4335780"/>
            <a:ext cx="702945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endParaRPr lang="en-CA" sz="2400" dirty="0" smtClean="0"/>
          </a:p>
          <a:p>
            <a:pPr algn="ctr"/>
            <a:r>
              <a:rPr lang="en-CA" sz="2400" dirty="0" err="1" smtClean="0"/>
              <a:t>Bus.Send</a:t>
            </a:r>
            <a:r>
              <a:rPr lang="en-CA" sz="2400" dirty="0"/>
              <a:t>(“</a:t>
            </a:r>
            <a:r>
              <a:rPr lang="en-CA" sz="2400" dirty="0" err="1" smtClean="0"/>
              <a:t>queue@round-robin-server</a:t>
            </a:r>
            <a:r>
              <a:rPr lang="en-CA" sz="2400" dirty="0"/>
              <a:t>”, message</a:t>
            </a:r>
            <a:r>
              <a:rPr lang="en-CA" sz="2400" dirty="0" smtClean="0"/>
              <a:t>)</a:t>
            </a:r>
          </a:p>
          <a:p>
            <a:pPr algn="ctr"/>
            <a:endParaRPr lang="en-CA" sz="2400" dirty="0"/>
          </a:p>
        </p:txBody>
      </p:sp>
    </p:spTree>
    <p:extLst>
      <p:ext uri="{BB962C8B-B14F-4D97-AF65-F5344CB8AC3E}">
        <p14:creationId xmlns:p14="http://schemas.microsoft.com/office/powerpoint/2010/main" val="34827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3ebd2a0c0ea48a333aea-1f531def8e8befb67be56667ce3edd11.r77.cf1.rackcdn.com/4dc864af30d6f5d3ba5558da90f4fc286a1a6b2c.jpg__940x420_q85_crop-smart_subject_location-658,502_up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3488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71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973126" cy="6858000"/>
          </a:xfrm>
          <a:prstGeom prst="rect">
            <a:avLst/>
          </a:prstGeom>
        </p:spPr>
      </p:pic>
      <p:sp>
        <p:nvSpPr>
          <p:cNvPr id="8" name="Rectangle 7"/>
          <p:cNvSpPr/>
          <p:nvPr/>
        </p:nvSpPr>
        <p:spPr>
          <a:xfrm>
            <a:off x="3730039" y="4506575"/>
            <a:ext cx="551304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Dynamic Routing</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659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Distributor Node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1117.photobucket.com/albums/k590/ironass01/Sid-ice-age-cang-19251577-500-50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45531" y="2740025"/>
            <a:ext cx="2277269" cy="22772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99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Worker Nodes – Gone!</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01" y="2711433"/>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171" y="3536460"/>
            <a:ext cx="2062568" cy="16500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psdgraphics.com/file/white-eg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121" y="3447675"/>
            <a:ext cx="2062568" cy="1650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676400" y="2154634"/>
            <a:ext cx="3448050" cy="3448050"/>
            <a:chOff x="1676400" y="2154634"/>
            <a:chExt cx="3448050" cy="3448050"/>
          </a:xfrm>
        </p:grpSpPr>
        <p:sp>
          <p:nvSpPr>
            <p:cNvPr id="6" name="Oval 5"/>
            <p:cNvSpPr/>
            <p:nvPr/>
          </p:nvSpPr>
          <p:spPr>
            <a:xfrm>
              <a:off x="1676400" y="2154634"/>
              <a:ext cx="3448050" cy="34480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p:cNvCxnSpPr>
              <a:stCxn id="6" idx="7"/>
              <a:endCxn id="6" idx="3"/>
            </p:cNvCxnSpPr>
            <p:nvPr/>
          </p:nvCxnSpPr>
          <p:spPr>
            <a:xfrm flipH="1">
              <a:off x="2181355" y="2659589"/>
              <a:ext cx="2438140" cy="243814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8784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Robust Control over Routing</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i231.photobucket.com/albums/ee51/ShadowMark-182/Ice%20Age/AcornHeaven.png?79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76401" y="2154634"/>
            <a:ext cx="3448050" cy="3448050"/>
          </a:xfrm>
          <a:prstGeom prst="ellipse">
            <a:avLst/>
          </a:prstGeom>
          <a:ln w="76200"/>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318382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Live in Peace with v5</a:t>
            </a:r>
            <a:endParaRPr lang="en-CA" dirty="0"/>
          </a:p>
        </p:txBody>
      </p:sp>
      <p:pic>
        <p:nvPicPr>
          <p:cNvPr id="4" name="Picture 12" descr="https://stevebetz.files.wordpress.com/2011/11/scrat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397" y="3041650"/>
            <a:ext cx="4441108" cy="3094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714500" y="2207974"/>
            <a:ext cx="3448051" cy="3448049"/>
          </a:xfrm>
          <a:prstGeom prst="ellipse">
            <a:avLst/>
          </a:prstGeom>
          <a:ln w="76200"/>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96325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usingsfromus.com/wp-content/uploads/2012/05/Shrek-2001-ScreenShot-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4228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Infinite Scale…</a:t>
            </a:r>
            <a:endParaRPr lang="en-CA" dirty="0"/>
          </a:p>
        </p:txBody>
      </p:sp>
      <p:pic>
        <p:nvPicPr>
          <p:cNvPr id="16386" name="Picture 2" descr="https://tafa7alkayl.files.wordpress.com/2015/01/love-banana-minion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991" y="1898072"/>
            <a:ext cx="7252017" cy="425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26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Legalized: Endpoint and Instances</a:t>
            </a:r>
            <a:endParaRPr lang="en-CA" dirty="0"/>
          </a:p>
        </p:txBody>
      </p:sp>
      <p:pic>
        <p:nvPicPr>
          <p:cNvPr id="4140" name="Picture 44" descr="https://cdn.tutsplus.com/psd/uploads/legacy/0613_Minion/30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670" y="1967345"/>
            <a:ext cx="1195243" cy="119524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5470670" y="1884218"/>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29" name="Rounded Rectangle 28"/>
          <p:cNvSpPr/>
          <p:nvPr/>
        </p:nvSpPr>
        <p:spPr>
          <a:xfrm>
            <a:off x="316778"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0" name="Rounded Rectangle 29"/>
          <p:cNvSpPr/>
          <p:nvPr/>
        </p:nvSpPr>
        <p:spPr>
          <a:xfrm>
            <a:off x="160525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1" name="Rounded Rectangle 30"/>
          <p:cNvSpPr/>
          <p:nvPr/>
        </p:nvSpPr>
        <p:spPr>
          <a:xfrm>
            <a:off x="289372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2" name="Rounded Rectangle 31"/>
          <p:cNvSpPr/>
          <p:nvPr/>
        </p:nvSpPr>
        <p:spPr>
          <a:xfrm>
            <a:off x="418219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3" name="Rounded Rectangle 32"/>
          <p:cNvSpPr/>
          <p:nvPr/>
        </p:nvSpPr>
        <p:spPr>
          <a:xfrm>
            <a:off x="5470670"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4" name="Rounded Rectangle 33"/>
          <p:cNvSpPr/>
          <p:nvPr/>
        </p:nvSpPr>
        <p:spPr>
          <a:xfrm>
            <a:off x="6769821"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5" name="Rounded Rectangle 34"/>
          <p:cNvSpPr/>
          <p:nvPr/>
        </p:nvSpPr>
        <p:spPr>
          <a:xfrm>
            <a:off x="805829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6" name="Rounded Rectangle 35"/>
          <p:cNvSpPr/>
          <p:nvPr/>
        </p:nvSpPr>
        <p:spPr>
          <a:xfrm>
            <a:off x="9346767"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7" name="Rounded Rectangle 36"/>
          <p:cNvSpPr/>
          <p:nvPr/>
        </p:nvSpPr>
        <p:spPr>
          <a:xfrm>
            <a:off x="10627014" y="4447309"/>
            <a:ext cx="1195243" cy="140623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38"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90" y="459682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Minion Girl icon"/>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44348" y="463434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735" y="462251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8302" y="463434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descr="Minion Playing Golf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756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8" descr="Minion Shout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5240" y="462524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0" descr="Minion Amazed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1397" y="463434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6" descr="Minion Maid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8752" y="463434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8" descr="Minion Fruits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799" y="4634344"/>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stCxn id="29" idx="0"/>
          </p:cNvCxnSpPr>
          <p:nvPr/>
        </p:nvCxnSpPr>
        <p:spPr>
          <a:xfrm flipV="1">
            <a:off x="914400"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1253644"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1327" y="4066309"/>
            <a:ext cx="10339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6" idx="2"/>
          </p:cNvCxnSpPr>
          <p:nvPr/>
        </p:nvCxnSpPr>
        <p:spPr>
          <a:xfrm flipV="1">
            <a:off x="6068291" y="3290454"/>
            <a:ext cx="1" cy="775855"/>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2223655"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470637"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77289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060217" y="4066309"/>
            <a:ext cx="922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7370619"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8600498"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9906001" y="4066309"/>
            <a:ext cx="6927"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921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Operation Code: Mini Villain</a:t>
            </a:r>
            <a:endParaRPr lang="en-CA" dirty="0"/>
          </a:p>
        </p:txBody>
      </p:sp>
      <p:sp>
        <p:nvSpPr>
          <p:cNvPr id="3" name="Rectangular Callout 2"/>
          <p:cNvSpPr/>
          <p:nvPr/>
        </p:nvSpPr>
        <p:spPr>
          <a:xfrm>
            <a:off x="4541520" y="1790700"/>
            <a:ext cx="2141220"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Bob, do something naughty!</a:t>
            </a:r>
            <a:endParaRPr lang="en-CA" dirty="0"/>
          </a:p>
        </p:txBody>
      </p:sp>
      <p:sp>
        <p:nvSpPr>
          <p:cNvPr id="16" name="Rectangular Callout 15"/>
          <p:cNvSpPr/>
          <p:nvPr/>
        </p:nvSpPr>
        <p:spPr>
          <a:xfrm>
            <a:off x="5669311" y="3596640"/>
            <a:ext cx="2141220" cy="1257300"/>
          </a:xfrm>
          <a:prstGeom prst="wedgeRectCallout">
            <a:avLst>
              <a:gd name="adj1" fmla="val 69559"/>
              <a:gd name="adj2" fmla="val 1159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2052"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30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vignette1.wikia.nocookie.net/despicableme/images/b/ba/Gru.jpg/revision/latest?cb=20130711023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1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a “default” endpoint instance</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solidFill>
                  <a:schemeClr val="accent5"/>
                </a:solidFill>
              </a:rPr>
              <a:t>var</a:t>
            </a:r>
            <a:r>
              <a:rPr lang="en-CA" sz="2000" dirty="0">
                <a:solidFill>
                  <a:schemeClr val="accent5"/>
                </a:solidFill>
              </a:rPr>
              <a:t> </a:t>
            </a:r>
            <a:r>
              <a:rPr lang="en-CA" sz="2000" dirty="0" smtClean="0"/>
              <a:t>minion </a:t>
            </a:r>
            <a:r>
              <a:rPr lang="en-CA" sz="2000" dirty="0"/>
              <a:t>= </a:t>
            </a:r>
            <a:r>
              <a:rPr lang="en-CA" sz="2000" dirty="0">
                <a:solidFill>
                  <a:schemeClr val="accent5"/>
                </a:solidFill>
              </a:rPr>
              <a:t>new</a:t>
            </a:r>
            <a:r>
              <a:rPr lang="en-CA" sz="2000" dirty="0"/>
              <a:t> </a:t>
            </a:r>
            <a:r>
              <a:rPr lang="en-CA" sz="2000" dirty="0" err="1">
                <a:solidFill>
                  <a:srgbClr val="294983"/>
                </a:solidFill>
              </a:rPr>
              <a:t>EndpointName</a:t>
            </a:r>
            <a:r>
              <a:rPr lang="en-CA" sz="2000" dirty="0"/>
              <a:t>(</a:t>
            </a:r>
            <a:r>
              <a:rPr lang="en-CA" sz="2000" dirty="0">
                <a:solidFill>
                  <a:schemeClr val="accent2">
                    <a:lumMod val="75000"/>
                  </a:schemeClr>
                </a:solidFill>
              </a:rPr>
              <a:t>"Minion"</a:t>
            </a:r>
            <a:r>
              <a:rPr lang="en-CA" sz="2000" dirty="0"/>
              <a:t>);            </a:t>
            </a:r>
            <a:endParaRPr lang="en-CA" sz="2000" dirty="0" smtClean="0"/>
          </a:p>
          <a:p>
            <a:pPr marL="0" indent="0">
              <a:buNone/>
            </a:pPr>
            <a:endParaRPr lang="en-CA" sz="2000" dirty="0" smtClean="0"/>
          </a:p>
          <a:p>
            <a:pPr marL="0" indent="0">
              <a:buNone/>
            </a:pPr>
            <a:r>
              <a:rPr lang="en-CA" sz="2000" dirty="0" err="1" smtClean="0"/>
              <a:t>config.Routing</a:t>
            </a:r>
            <a:r>
              <a:rPr lang="en-CA" sz="2000" dirty="0" smtClean="0"/>
              <a:t>().</a:t>
            </a:r>
            <a:r>
              <a:rPr lang="en-CA" sz="2000" dirty="0" err="1" smtClean="0">
                <a:solidFill>
                  <a:srgbClr val="009999"/>
                </a:solidFill>
              </a:rPr>
              <a:t>UnicastRoutingTable</a:t>
            </a:r>
            <a:r>
              <a:rPr lang="en-CA" sz="2000" dirty="0" err="1" smtClean="0"/>
              <a:t>.</a:t>
            </a:r>
            <a:r>
              <a:rPr lang="en-CA" sz="2000" dirty="0" err="1">
                <a:solidFill>
                  <a:srgbClr val="009999"/>
                </a:solidFill>
              </a:rPr>
              <a:t>AddStatic</a:t>
            </a:r>
            <a:r>
              <a:rPr lang="en-CA" sz="2000" dirty="0" smtClean="0"/>
              <a:t>(</a:t>
            </a:r>
            <a:r>
              <a:rPr lang="en-CA" sz="2000" dirty="0" err="1" smtClean="0">
                <a:solidFill>
                  <a:schemeClr val="accent5"/>
                </a:solidFill>
              </a:rPr>
              <a:t>typeof</a:t>
            </a:r>
            <a:r>
              <a:rPr lang="en-CA" sz="2000" dirty="0" smtClean="0"/>
              <a:t>(</a:t>
            </a:r>
            <a:r>
              <a:rPr lang="en-CA" sz="2000" dirty="0" err="1">
                <a:solidFill>
                  <a:srgbClr val="294983"/>
                </a:solidFill>
              </a:rPr>
              <a:t>DoSomethingNaughty</a:t>
            </a:r>
            <a:r>
              <a:rPr lang="en-CA" sz="2000" dirty="0"/>
              <a:t>), </a:t>
            </a:r>
            <a:r>
              <a:rPr lang="en-CA" sz="2000" dirty="0" smtClean="0"/>
              <a:t>minion); </a:t>
            </a:r>
          </a:p>
          <a:p>
            <a:pPr marL="0" indent="0">
              <a:buNone/>
            </a:pPr>
            <a:endParaRPr lang="en-CA" sz="2000" dirty="0" smtClean="0"/>
          </a:p>
          <a:p>
            <a:pPr marL="0" indent="0">
              <a:buNone/>
            </a:pPr>
            <a:r>
              <a:rPr lang="en-CA" sz="2000" dirty="0" err="1"/>
              <a:t>config</a:t>
            </a:r>
            <a:r>
              <a:rPr lang="en-CA" sz="2000" dirty="0" err="1" smtClean="0"/>
              <a:t>.Routing</a:t>
            </a:r>
            <a:r>
              <a:rPr lang="en-CA" sz="2000" dirty="0"/>
              <a:t>().</a:t>
            </a:r>
            <a:r>
              <a:rPr lang="en-CA" sz="2000" dirty="0" err="1">
                <a:solidFill>
                  <a:srgbClr val="009999"/>
                </a:solidFill>
              </a:rPr>
              <a:t>EndpointInstances</a:t>
            </a:r>
            <a:r>
              <a:rPr lang="en-CA" sz="2000" dirty="0" err="1" smtClean="0"/>
              <a:t>.</a:t>
            </a:r>
            <a:r>
              <a:rPr lang="en-CA" sz="2000" dirty="0" err="1">
                <a:solidFill>
                  <a:srgbClr val="009999"/>
                </a:solidFill>
              </a:rPr>
              <a:t>AddStatic</a:t>
            </a:r>
            <a:r>
              <a:rPr lang="en-CA" sz="2000" dirty="0" smtClean="0"/>
              <a:t>(minion, </a:t>
            </a:r>
          </a:p>
          <a:p>
            <a:pPr marL="0" indent="0">
              <a:buNone/>
            </a:pPr>
            <a:r>
              <a:rPr lang="en-CA" sz="2000" dirty="0"/>
              <a:t>	</a:t>
            </a:r>
            <a:r>
              <a:rPr lang="en-CA" sz="2000" dirty="0" smtClean="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smtClean="0"/>
              <a:t>(</a:t>
            </a:r>
            <a:r>
              <a:rPr lang="en-CA" sz="2000" dirty="0" err="1" smtClean="0"/>
              <a:t>minionEndpoint</a:t>
            </a:r>
            <a:r>
              <a:rPr lang="en-CA" sz="2000" dirty="0"/>
              <a:t>, </a:t>
            </a:r>
            <a:r>
              <a:rPr lang="en-CA" sz="2000" dirty="0" smtClean="0">
                <a:solidFill>
                  <a:schemeClr val="accent5"/>
                </a:solidFill>
              </a:rPr>
              <a:t>null</a:t>
            </a:r>
            <a:r>
              <a:rPr lang="en-CA" sz="2000" dirty="0" smtClean="0"/>
              <a:t>, </a:t>
            </a:r>
            <a:r>
              <a:rPr lang="en-CA" sz="2000" dirty="0" smtClean="0">
                <a:solidFill>
                  <a:schemeClr val="accent5"/>
                </a:solidFill>
              </a:rPr>
              <a:t>null</a:t>
            </a:r>
            <a:r>
              <a:rPr lang="en-CA" sz="2000" dirty="0" smtClean="0"/>
              <a:t>)); </a:t>
            </a:r>
          </a:p>
          <a:p>
            <a:pPr marL="0" indent="0">
              <a:buNone/>
            </a:pPr>
            <a:r>
              <a:rPr lang="en-CA" sz="2000" i="1" dirty="0" smtClean="0"/>
              <a:t>OR</a:t>
            </a:r>
            <a:endParaRPr lang="en-CA" sz="2000" i="1" dirty="0"/>
          </a:p>
          <a:p>
            <a:pPr marL="0" indent="0">
              <a:buNone/>
            </a:pPr>
            <a:r>
              <a:rPr lang="en-CA" sz="2000" dirty="0" err="1"/>
              <a:t>config.Routing</a:t>
            </a:r>
            <a:r>
              <a:rPr lang="en-CA" sz="2000" dirty="0"/>
              <a:t>().</a:t>
            </a:r>
            <a:r>
              <a:rPr lang="en-CA" sz="2000" dirty="0" err="1">
                <a:solidFill>
                  <a:srgbClr val="009999"/>
                </a:solidFill>
              </a:rPr>
              <a:t>EndpointInstances</a:t>
            </a:r>
            <a:r>
              <a:rPr lang="en-CA" sz="2000" dirty="0" err="1"/>
              <a:t>.</a:t>
            </a:r>
            <a:r>
              <a:rPr lang="en-CA" sz="2000" dirty="0" err="1">
                <a:solidFill>
                  <a:srgbClr val="009999"/>
                </a:solidFill>
              </a:rPr>
              <a:t>AddStatic</a:t>
            </a:r>
            <a:r>
              <a:rPr lang="en-CA" sz="2000" dirty="0"/>
              <a:t>(minion, </a:t>
            </a:r>
          </a:p>
          <a:p>
            <a:pPr marL="0" indent="0">
              <a:buNone/>
            </a:pPr>
            <a:r>
              <a:rPr lang="en-CA" sz="2000" dirty="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a:t>(</a:t>
            </a:r>
            <a:r>
              <a:rPr lang="en-CA" sz="2000" dirty="0" err="1"/>
              <a:t>minionEndpoint</a:t>
            </a:r>
            <a:r>
              <a:rPr lang="en-CA" sz="2000" dirty="0"/>
              <a:t>, </a:t>
            </a:r>
            <a:r>
              <a:rPr lang="en-CA" sz="2000" dirty="0" smtClean="0">
                <a:solidFill>
                  <a:schemeClr val="accent5"/>
                </a:solidFill>
              </a:rPr>
              <a:t>“1”</a:t>
            </a:r>
            <a:r>
              <a:rPr lang="en-CA" sz="2000" dirty="0" smtClean="0"/>
              <a:t>, </a:t>
            </a:r>
            <a:r>
              <a:rPr lang="en-CA" sz="2000" dirty="0">
                <a:solidFill>
                  <a:schemeClr val="accent5"/>
                </a:solidFill>
              </a:rPr>
              <a:t>null</a:t>
            </a:r>
            <a:r>
              <a:rPr lang="en-CA" sz="2000" dirty="0" smtClean="0"/>
              <a:t>),</a:t>
            </a:r>
          </a:p>
          <a:p>
            <a:pPr marL="0" indent="0">
              <a:buNone/>
            </a:pPr>
            <a:r>
              <a:rPr lang="en-CA" sz="2000" dirty="0"/>
              <a:t>				</a:t>
            </a:r>
            <a:r>
              <a:rPr lang="en-CA" sz="2000" dirty="0">
                <a:solidFill>
                  <a:schemeClr val="accent5"/>
                </a:solidFill>
              </a:rPr>
              <a:t> new</a:t>
            </a:r>
            <a:r>
              <a:rPr lang="en-CA" sz="2000" dirty="0"/>
              <a:t> </a:t>
            </a:r>
            <a:r>
              <a:rPr lang="en-CA" sz="2000" dirty="0" err="1">
                <a:solidFill>
                  <a:srgbClr val="294983"/>
                </a:solidFill>
              </a:rPr>
              <a:t>EndpointInstanceName</a:t>
            </a:r>
            <a:r>
              <a:rPr lang="en-CA" sz="2000" dirty="0"/>
              <a:t>(</a:t>
            </a:r>
            <a:r>
              <a:rPr lang="en-CA" sz="2000" dirty="0" err="1"/>
              <a:t>minionEndpoint</a:t>
            </a:r>
            <a:r>
              <a:rPr lang="en-CA" sz="2000"/>
              <a:t>, </a:t>
            </a:r>
            <a:r>
              <a:rPr lang="en-CA" sz="2000" smtClean="0">
                <a:solidFill>
                  <a:schemeClr val="accent5"/>
                </a:solidFill>
              </a:rPr>
              <a:t>“2”</a:t>
            </a:r>
            <a:r>
              <a:rPr lang="en-CA" sz="2000" smtClean="0"/>
              <a:t>, </a:t>
            </a:r>
            <a:r>
              <a:rPr lang="en-CA" sz="2000" dirty="0">
                <a:solidFill>
                  <a:schemeClr val="accent5"/>
                </a:solidFill>
              </a:rPr>
              <a:t>null</a:t>
            </a:r>
            <a:r>
              <a:rPr lang="en-CA" sz="2000" dirty="0"/>
              <a:t>));</a:t>
            </a:r>
          </a:p>
          <a:p>
            <a:pPr marL="0" indent="0">
              <a:buNone/>
            </a:pPr>
            <a:endParaRPr lang="en-CA" sz="2000" dirty="0"/>
          </a:p>
        </p:txBody>
      </p:sp>
      <p:sp>
        <p:nvSpPr>
          <p:cNvPr id="4" name="Rounded Rectangle 3"/>
          <p:cNvSpPr/>
          <p:nvPr/>
        </p:nvSpPr>
        <p:spPr>
          <a:xfrm>
            <a:off x="571500" y="1644650"/>
            <a:ext cx="10960100" cy="45974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791592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Operation Code: </a:t>
            </a:r>
            <a:r>
              <a:rPr lang="en-CA" dirty="0" smtClean="0"/>
              <a:t>Mini Villain(S)</a:t>
            </a:r>
            <a:endParaRPr lang="en-CA" dirty="0"/>
          </a:p>
        </p:txBody>
      </p:sp>
      <p:sp>
        <p:nvSpPr>
          <p:cNvPr id="16" name="Rectangular Callout 15"/>
          <p:cNvSpPr/>
          <p:nvPr/>
        </p:nvSpPr>
        <p:spPr>
          <a:xfrm>
            <a:off x="4541520" y="1790700"/>
            <a:ext cx="2316480" cy="76962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17" name="Rectangular Callout 16"/>
          <p:cNvSpPr/>
          <p:nvPr/>
        </p:nvSpPr>
        <p:spPr>
          <a:xfrm>
            <a:off x="5490210" y="2772163"/>
            <a:ext cx="2141220" cy="627503"/>
          </a:xfrm>
          <a:prstGeom prst="wedgeRectCallout">
            <a:avLst>
              <a:gd name="adj1" fmla="val 120448"/>
              <a:gd name="adj2" fmla="val -96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sp>
        <p:nvSpPr>
          <p:cNvPr id="18" name="Rectangular Callout 17"/>
          <p:cNvSpPr/>
          <p:nvPr/>
        </p:nvSpPr>
        <p:spPr>
          <a:xfrm>
            <a:off x="4526224" y="3711521"/>
            <a:ext cx="2331776" cy="769620"/>
          </a:xfrm>
          <a:prstGeom prst="wedgeRectCallout">
            <a:avLst>
              <a:gd name="adj1" fmla="val -67808"/>
              <a:gd name="adj2" fmla="val -9874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Do something naughty!</a:t>
            </a:r>
            <a:endParaRPr lang="en-CA" dirty="0"/>
          </a:p>
        </p:txBody>
      </p:sp>
      <p:sp>
        <p:nvSpPr>
          <p:cNvPr id="20" name="Rectangular Callout 19"/>
          <p:cNvSpPr/>
          <p:nvPr/>
        </p:nvSpPr>
        <p:spPr>
          <a:xfrm>
            <a:off x="5490210" y="4915958"/>
            <a:ext cx="2141220" cy="627503"/>
          </a:xfrm>
          <a:prstGeom prst="wedgeRectCallout">
            <a:avLst>
              <a:gd name="adj1" fmla="val 76320"/>
              <a:gd name="adj2" fmla="val -11284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Dun!</a:t>
            </a:r>
            <a:endParaRPr lang="en-CA" dirty="0"/>
          </a:p>
        </p:txBody>
      </p:sp>
      <p:pic>
        <p:nvPicPr>
          <p:cNvPr id="10" name="Picture 4" descr="http://vignette1.wikia.nocookie.net/tayothelittlebus/images/9/97/Bob_minions_2015.png/revision/latest?cb=2015080718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155" y="4068515"/>
            <a:ext cx="1777787" cy="19097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vignette4.wikia.nocookie.net/parody/images/5/5b/Kevin_the_minions_2015.jpg/revision/latest?cb=20150507162315"/>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800" b="92600" l="9884" r="89800"/>
                    </a14:imgEffect>
                  </a14:imgLayer>
                </a14:imgProps>
              </a:ext>
              <a:ext uri="{28A0092B-C50C-407E-A947-70E740481C1C}">
                <a14:useLocalDpi xmlns:a14="http://schemas.microsoft.com/office/drawing/2010/main" val="0"/>
              </a:ext>
            </a:extLst>
          </a:blip>
          <a:srcRect/>
          <a:stretch>
            <a:fillRect/>
          </a:stretch>
        </p:blipFill>
        <p:spPr bwMode="auto">
          <a:xfrm>
            <a:off x="9371317" y="2385641"/>
            <a:ext cx="3804475"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vignette1.wikia.nocookie.net/despicableme/images/b/ba/Gru.jpg/revision/latest?cb=201307110239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303" y="1739900"/>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606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instances via endpoint file</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solidFill>
                  <a:schemeClr val="accent5"/>
                </a:solidFill>
              </a:rPr>
              <a:t>var</a:t>
            </a:r>
            <a:r>
              <a:rPr lang="en-CA" sz="2000" dirty="0">
                <a:solidFill>
                  <a:schemeClr val="accent5"/>
                </a:solidFill>
              </a:rPr>
              <a:t> </a:t>
            </a:r>
            <a:r>
              <a:rPr lang="en-CA" sz="2000" dirty="0"/>
              <a:t>minion = </a:t>
            </a:r>
            <a:r>
              <a:rPr lang="en-CA" sz="2000" dirty="0">
                <a:solidFill>
                  <a:schemeClr val="accent5"/>
                </a:solidFill>
              </a:rPr>
              <a:t>new</a:t>
            </a:r>
            <a:r>
              <a:rPr lang="en-CA" sz="2000" dirty="0"/>
              <a:t> </a:t>
            </a:r>
            <a:r>
              <a:rPr lang="en-CA" sz="2000" dirty="0" err="1">
                <a:solidFill>
                  <a:srgbClr val="294983"/>
                </a:solidFill>
              </a:rPr>
              <a:t>EndpointName</a:t>
            </a:r>
            <a:r>
              <a:rPr lang="en-CA" sz="2000" dirty="0"/>
              <a:t>(</a:t>
            </a:r>
            <a:r>
              <a:rPr lang="en-CA" sz="2000" dirty="0">
                <a:solidFill>
                  <a:schemeClr val="accent2">
                    <a:lumMod val="75000"/>
                  </a:schemeClr>
                </a:solidFill>
              </a:rPr>
              <a:t>"Minion"</a:t>
            </a:r>
            <a:r>
              <a:rPr lang="en-CA" sz="2000" dirty="0"/>
              <a:t>);            </a:t>
            </a:r>
          </a:p>
          <a:p>
            <a:pPr marL="0" indent="0">
              <a:buNone/>
            </a:pPr>
            <a:endParaRPr lang="en-CA" sz="2000" dirty="0"/>
          </a:p>
          <a:p>
            <a:pPr marL="0" indent="0">
              <a:buNone/>
            </a:pPr>
            <a:r>
              <a:rPr lang="en-CA" sz="2000" dirty="0" err="1"/>
              <a:t>config.</a:t>
            </a:r>
            <a:r>
              <a:rPr lang="en-CA" sz="2000" dirty="0" err="1">
                <a:solidFill>
                  <a:srgbClr val="009999"/>
                </a:solidFill>
              </a:rPr>
              <a:t>Routing</a:t>
            </a:r>
            <a:r>
              <a:rPr lang="en-CA" sz="2000" dirty="0"/>
              <a:t>().</a:t>
            </a:r>
            <a:r>
              <a:rPr lang="en-CA" sz="2000" dirty="0" err="1">
                <a:solidFill>
                  <a:srgbClr val="009999"/>
                </a:solidFill>
              </a:rPr>
              <a:t>UnicastRoutingTable</a:t>
            </a:r>
            <a:r>
              <a:rPr lang="en-CA" sz="2000" dirty="0" err="1"/>
              <a:t>.</a:t>
            </a:r>
            <a:r>
              <a:rPr lang="en-CA" sz="2000" dirty="0" err="1">
                <a:solidFill>
                  <a:srgbClr val="009999"/>
                </a:solidFill>
              </a:rPr>
              <a:t>AddStatic</a:t>
            </a:r>
            <a:r>
              <a:rPr lang="en-CA" sz="2000" dirty="0"/>
              <a:t>(</a:t>
            </a:r>
            <a:r>
              <a:rPr lang="en-CA" sz="2000" dirty="0" err="1">
                <a:solidFill>
                  <a:schemeClr val="accent5"/>
                </a:solidFill>
              </a:rPr>
              <a:t>typeof</a:t>
            </a:r>
            <a:r>
              <a:rPr lang="en-CA" sz="2000" dirty="0"/>
              <a:t>(</a:t>
            </a:r>
            <a:r>
              <a:rPr lang="en-CA" sz="2000" dirty="0" err="1">
                <a:solidFill>
                  <a:srgbClr val="294983"/>
                </a:solidFill>
              </a:rPr>
              <a:t>DoSomethingNaughty</a:t>
            </a:r>
            <a:r>
              <a:rPr lang="en-CA" sz="2000" dirty="0"/>
              <a:t>), minion); </a:t>
            </a:r>
          </a:p>
          <a:p>
            <a:pPr marL="0" indent="0">
              <a:buNone/>
            </a:pPr>
            <a:endParaRPr lang="en-CA" sz="2000" dirty="0" smtClean="0"/>
          </a:p>
          <a:p>
            <a:pPr marL="0" indent="0">
              <a:buNone/>
            </a:pPr>
            <a:r>
              <a:rPr lang="en-CA" sz="2000" dirty="0" err="1"/>
              <a:t>configuration.</a:t>
            </a:r>
            <a:r>
              <a:rPr lang="en-CA" sz="2000" dirty="0" err="1">
                <a:solidFill>
                  <a:srgbClr val="009999"/>
                </a:solidFill>
              </a:rPr>
              <a:t>Routing</a:t>
            </a:r>
            <a:r>
              <a:rPr lang="en-CA" sz="2000" dirty="0"/>
              <a:t>().</a:t>
            </a:r>
            <a:r>
              <a:rPr lang="en-CA" sz="2000" dirty="0" err="1">
                <a:solidFill>
                  <a:srgbClr val="009999"/>
                </a:solidFill>
              </a:rPr>
              <a:t>UseFileBasedEndpointInstanceLists</a:t>
            </a:r>
            <a:r>
              <a:rPr lang="en-CA" sz="2000" dirty="0"/>
              <a:t>().</a:t>
            </a:r>
            <a:r>
              <a:rPr lang="en-CA" sz="2000" dirty="0" err="1">
                <a:solidFill>
                  <a:srgbClr val="009999"/>
                </a:solidFill>
              </a:rPr>
              <a:t>LookForFilesIn</a:t>
            </a:r>
            <a:r>
              <a:rPr lang="en-CA" sz="2000" dirty="0"/>
              <a:t>(</a:t>
            </a:r>
            <a:r>
              <a:rPr lang="en-CA" sz="2000" i="1" dirty="0" smtClean="0"/>
              <a:t>path</a:t>
            </a:r>
            <a:r>
              <a:rPr lang="en-CA" sz="2000" dirty="0" smtClean="0"/>
              <a:t>);</a:t>
            </a:r>
            <a:endParaRPr lang="en-CA" sz="2000" dirty="0"/>
          </a:p>
        </p:txBody>
      </p:sp>
      <p:sp>
        <p:nvSpPr>
          <p:cNvPr id="4" name="Rounded Rectangle 3"/>
          <p:cNvSpPr/>
          <p:nvPr/>
        </p:nvSpPr>
        <p:spPr>
          <a:xfrm>
            <a:off x="571500" y="1644650"/>
            <a:ext cx="10960100" cy="29718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398663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Distribution Policies</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DistributionPolicy</a:t>
            </a:r>
            <a:r>
              <a:rPr lang="en-CA" sz="2000" dirty="0" err="1"/>
              <a:t>.</a:t>
            </a:r>
            <a:r>
              <a:rPr lang="en-CA" sz="2000" dirty="0" err="1">
                <a:solidFill>
                  <a:srgbClr val="009999"/>
                </a:solidFill>
              </a:rPr>
              <a:t>SetDistributionStrategy</a:t>
            </a:r>
            <a:r>
              <a:rPr lang="en-CA" sz="2000" dirty="0" smtClean="0"/>
              <a:t>();</a:t>
            </a:r>
          </a:p>
          <a:p>
            <a:pPr marL="0" indent="0">
              <a:buNone/>
            </a:pPr>
            <a:endParaRPr lang="en-CA" sz="2000" dirty="0"/>
          </a:p>
          <a:p>
            <a:pPr marL="0" indent="0">
              <a:buNone/>
            </a:pPr>
            <a:r>
              <a:rPr lang="en-CA" sz="2000" b="1" dirty="0" err="1" smtClean="0"/>
              <a:t>SetDistributionStrategy</a:t>
            </a:r>
            <a:r>
              <a:rPr lang="en-CA" sz="2000" dirty="0" smtClean="0"/>
              <a:t>(</a:t>
            </a:r>
            <a:r>
              <a:rPr lang="en-CA" sz="2000" dirty="0" err="1" smtClean="0">
                <a:hlinkClick r:id="" tooltip="NServiceBus.Routing.DistributionStrategy"/>
              </a:rPr>
              <a:t>DistributionStrategy</a:t>
            </a:r>
            <a:r>
              <a:rPr lang="en-CA" sz="2000" dirty="0"/>
              <a:t> </a:t>
            </a:r>
            <a:r>
              <a:rPr lang="en-CA" sz="2000" i="1" dirty="0" smtClean="0"/>
              <a:t>strategy</a:t>
            </a:r>
            <a:r>
              <a:rPr lang="en-CA" sz="2000" dirty="0"/>
              <a:t>, </a:t>
            </a:r>
            <a:r>
              <a:rPr lang="en-CA" sz="2000" dirty="0" err="1">
                <a:hlinkClick r:id="" tooltip="System.Func"/>
              </a:rPr>
              <a:t>Func</a:t>
            </a:r>
            <a:r>
              <a:rPr lang="en-CA" sz="2000" dirty="0"/>
              <a:t>&lt;</a:t>
            </a:r>
            <a:r>
              <a:rPr lang="en-CA" sz="2000" dirty="0" err="1">
                <a:hlinkClick r:id="" tooltip="System.Type"/>
              </a:rPr>
              <a:t>Type</a:t>
            </a:r>
            <a:r>
              <a:rPr lang="en-CA" sz="2000" dirty="0" err="1"/>
              <a:t>,</a:t>
            </a:r>
            <a:r>
              <a:rPr lang="en-CA" sz="2000" dirty="0" err="1">
                <a:hlinkClick r:id="" tooltip="System.Boolean"/>
              </a:rPr>
              <a:t>bool</a:t>
            </a:r>
            <a:r>
              <a:rPr lang="en-CA" sz="2000" dirty="0"/>
              <a:t>&gt; </a:t>
            </a:r>
            <a:r>
              <a:rPr lang="en-CA" sz="2000" i="1" dirty="0" err="1"/>
              <a:t>typeMatchingRule</a:t>
            </a:r>
            <a:r>
              <a:rPr lang="en-CA" sz="2000" dirty="0" smtClean="0"/>
              <a:t>)</a:t>
            </a:r>
          </a:p>
          <a:p>
            <a:pPr marL="0" indent="0">
              <a:buNone/>
            </a:pPr>
            <a:endParaRPr lang="en-CA" sz="2000" dirty="0"/>
          </a:p>
          <a:p>
            <a:pPr marL="0" indent="0">
              <a:buNone/>
            </a:pPr>
            <a:r>
              <a:rPr lang="en-CA" sz="2000" dirty="0" err="1">
                <a:solidFill>
                  <a:srgbClr val="294983"/>
                </a:solidFill>
              </a:rPr>
              <a:t>AllInstancesDistributionStrategy</a:t>
            </a:r>
            <a:endParaRPr lang="en-CA" sz="2000" dirty="0">
              <a:solidFill>
                <a:srgbClr val="294983"/>
              </a:solidFill>
            </a:endParaRPr>
          </a:p>
          <a:p>
            <a:pPr marL="0" indent="0">
              <a:buNone/>
            </a:pPr>
            <a:r>
              <a:rPr lang="en-CA" sz="2000" dirty="0" err="1">
                <a:solidFill>
                  <a:srgbClr val="294983"/>
                </a:solidFill>
              </a:rPr>
              <a:t>SingleInstanceRoundRobinDistributionStrategy</a:t>
            </a:r>
            <a:endParaRPr lang="en-CA" sz="2000" dirty="0">
              <a:solidFill>
                <a:srgbClr val="294983"/>
              </a:solidFill>
            </a:endParaRPr>
          </a:p>
          <a:p>
            <a:pPr marL="0" indent="0">
              <a:buNone/>
            </a:pPr>
            <a:r>
              <a:rPr lang="en-CA" sz="2000" dirty="0" err="1">
                <a:solidFill>
                  <a:srgbClr val="294983"/>
                </a:solidFill>
              </a:rPr>
              <a:t>DistributionStrategy</a:t>
            </a:r>
            <a:r>
              <a:rPr lang="en-CA" sz="2000" dirty="0" smtClean="0"/>
              <a:t> =&gt; yours to implement</a:t>
            </a:r>
            <a:endParaRPr lang="en-CA" sz="2000" dirty="0"/>
          </a:p>
        </p:txBody>
      </p:sp>
      <p:sp>
        <p:nvSpPr>
          <p:cNvPr id="4" name="Rounded Rectangle 3"/>
          <p:cNvSpPr/>
          <p:nvPr/>
        </p:nvSpPr>
        <p:spPr>
          <a:xfrm>
            <a:off x="571500" y="1644650"/>
            <a:ext cx="10960100" cy="15875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48946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endpoint instances dynamically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EndpointInstances</a:t>
            </a:r>
            <a:r>
              <a:rPr lang="en-CA" sz="2000" dirty="0" err="1"/>
              <a:t>.</a:t>
            </a:r>
            <a:r>
              <a:rPr lang="en-CA" sz="2000" dirty="0" err="1">
                <a:solidFill>
                  <a:srgbClr val="009999"/>
                </a:solidFill>
              </a:rPr>
              <a:t>AddDynamic</a:t>
            </a:r>
            <a:r>
              <a:rPr lang="en-CA" sz="2000" dirty="0" smtClean="0"/>
              <a:t>();</a:t>
            </a:r>
          </a:p>
          <a:p>
            <a:pPr marL="0" indent="0">
              <a:buNone/>
            </a:pPr>
            <a:endParaRPr lang="en-CA" sz="2000" dirty="0" smtClean="0"/>
          </a:p>
          <a:p>
            <a:pPr marL="0" indent="0">
              <a:buNone/>
            </a:pPr>
            <a:r>
              <a:rPr lang="en-CA" sz="2000" b="1" dirty="0" err="1"/>
              <a:t>AddDynamic</a:t>
            </a:r>
            <a:r>
              <a:rPr lang="en-CA" sz="2000" dirty="0"/>
              <a:t>(</a:t>
            </a:r>
            <a:r>
              <a:rPr lang="en-CA" sz="2000" dirty="0" err="1">
                <a:hlinkClick r:id="" tooltip="System.Func"/>
              </a:rPr>
              <a:t>Func</a:t>
            </a:r>
            <a:r>
              <a:rPr lang="en-CA" sz="2000" dirty="0"/>
              <a:t>&lt;</a:t>
            </a:r>
            <a:r>
              <a:rPr lang="en-CA" sz="2000" dirty="0" err="1">
                <a:hlinkClick r:id="" tooltip="NServiceBus.EndpointName"/>
              </a:rPr>
              <a:t>EndpointName</a:t>
            </a:r>
            <a:r>
              <a:rPr lang="en-CA" sz="2000" dirty="0" err="1"/>
              <a:t>,</a:t>
            </a:r>
            <a:r>
              <a:rPr lang="en-CA" sz="2000" dirty="0" err="1">
                <a:hlinkClick r:id="" tooltip="System.Collections.Generic.IEnumerable"/>
              </a:rPr>
              <a:t>IEnumerable</a:t>
            </a:r>
            <a:r>
              <a:rPr lang="en-CA" sz="2000" dirty="0"/>
              <a:t>&lt;</a:t>
            </a:r>
            <a:r>
              <a:rPr lang="en-CA" sz="2000" dirty="0" err="1">
                <a:hlinkClick r:id="" tooltip="NServiceBus.EndpointInstanceName"/>
              </a:rPr>
              <a:t>EndpointInstanceName</a:t>
            </a:r>
            <a:r>
              <a:rPr lang="en-CA" sz="2000" dirty="0"/>
              <a:t>&gt;&gt; </a:t>
            </a:r>
            <a:r>
              <a:rPr lang="en-CA" sz="2000" i="1" dirty="0" err="1"/>
              <a:t>dynamicRule</a:t>
            </a:r>
            <a:r>
              <a:rPr lang="en-CA" sz="2000" dirty="0" smtClean="0"/>
              <a:t>)</a:t>
            </a:r>
          </a:p>
          <a:p>
            <a:pPr marL="0" indent="0">
              <a:buNone/>
            </a:pPr>
            <a:endParaRPr lang="en-CA" sz="2000" dirty="0"/>
          </a:p>
          <a:p>
            <a:pPr marL="0" indent="0">
              <a:buNone/>
            </a:pPr>
            <a:endParaRPr lang="en-CA" sz="2000" dirty="0"/>
          </a:p>
        </p:txBody>
      </p:sp>
      <p:sp>
        <p:nvSpPr>
          <p:cNvPr id="4" name="Rounded Rectangle 3"/>
          <p:cNvSpPr/>
          <p:nvPr/>
        </p:nvSpPr>
        <p:spPr>
          <a:xfrm>
            <a:off x="571500" y="1644650"/>
            <a:ext cx="10960100" cy="16700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341720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 message mapping dynamically</a:t>
            </a:r>
            <a:endParaRPr lang="en-CA" dirty="0"/>
          </a:p>
        </p:txBody>
      </p:sp>
      <p:sp>
        <p:nvSpPr>
          <p:cNvPr id="3" name="Content Placeholder 2"/>
          <p:cNvSpPr>
            <a:spLocks noGrp="1"/>
          </p:cNvSpPr>
          <p:nvPr>
            <p:ph idx="1"/>
          </p:nvPr>
        </p:nvSpPr>
        <p:spPr>
          <a:xfrm>
            <a:off x="775252" y="1825625"/>
            <a:ext cx="10614992" cy="4351338"/>
          </a:xfrm>
        </p:spPr>
        <p:txBody>
          <a:bodyPr>
            <a:normAutofit/>
          </a:bodyPr>
          <a:lstStyle/>
          <a:p>
            <a:pPr marL="0" indent="0">
              <a:buNone/>
            </a:pPr>
            <a:r>
              <a:rPr lang="en-CA" sz="2000" dirty="0" err="1"/>
              <a:t>config.</a:t>
            </a:r>
            <a:r>
              <a:rPr lang="en-CA" sz="2000" dirty="0" err="1">
                <a:solidFill>
                  <a:srgbClr val="009999"/>
                </a:solidFill>
              </a:rPr>
              <a:t>Routing</a:t>
            </a:r>
            <a:r>
              <a:rPr lang="en-CA" sz="2000" dirty="0" smtClean="0"/>
              <a:t>().</a:t>
            </a:r>
            <a:r>
              <a:rPr lang="en-CA" sz="2000" dirty="0" err="1">
                <a:solidFill>
                  <a:srgbClr val="009999"/>
                </a:solidFill>
              </a:rPr>
              <a:t>UnicastRoutingTable</a:t>
            </a:r>
            <a:r>
              <a:rPr lang="en-CA" sz="2000" dirty="0" err="1"/>
              <a:t>.</a:t>
            </a:r>
            <a:r>
              <a:rPr lang="en-CA" sz="2000" dirty="0" err="1">
                <a:solidFill>
                  <a:srgbClr val="009999"/>
                </a:solidFill>
              </a:rPr>
              <a:t>AddDynamic</a:t>
            </a:r>
            <a:r>
              <a:rPr lang="en-CA" sz="2000" dirty="0" smtClean="0"/>
              <a:t>();</a:t>
            </a:r>
            <a:r>
              <a:rPr lang="en-CA" sz="2000" b="1" dirty="0"/>
              <a:t> </a:t>
            </a:r>
            <a:endParaRPr lang="en-CA" sz="2000" b="1" dirty="0" smtClean="0"/>
          </a:p>
          <a:p>
            <a:pPr marL="0" indent="0">
              <a:buNone/>
            </a:pPr>
            <a:endParaRPr lang="en-CA" sz="2000" b="1" dirty="0" smtClean="0"/>
          </a:p>
          <a:p>
            <a:pPr marL="0" indent="0">
              <a:buNone/>
            </a:pPr>
            <a:r>
              <a:rPr lang="en-CA" sz="2000" b="1" dirty="0" err="1" smtClean="0"/>
              <a:t>AddDynamic</a:t>
            </a:r>
            <a:r>
              <a:rPr lang="en-CA" sz="2000" dirty="0" smtClean="0"/>
              <a:t>(</a:t>
            </a:r>
            <a:r>
              <a:rPr lang="en-CA" sz="2000" dirty="0" err="1" smtClean="0">
                <a:hlinkClick r:id="" tooltip="System.Func"/>
              </a:rPr>
              <a:t>Func</a:t>
            </a:r>
            <a:r>
              <a:rPr lang="en-CA" sz="2000" dirty="0" smtClean="0"/>
              <a:t>&lt;</a:t>
            </a:r>
            <a:r>
              <a:rPr lang="en-CA" sz="2000" dirty="0" err="1" smtClean="0">
                <a:hlinkClick r:id="" tooltip="System.Type"/>
              </a:rPr>
              <a:t>Type</a:t>
            </a:r>
            <a:r>
              <a:rPr lang="en-CA" sz="2000" dirty="0" err="1" smtClean="0"/>
              <a:t>,</a:t>
            </a:r>
            <a:r>
              <a:rPr lang="en-CA" sz="2000" dirty="0" err="1" smtClean="0">
                <a:hlinkClick r:id="" tooltip="NServiceBus.Extensibility.ContextBag"/>
              </a:rPr>
              <a:t>ContextBag</a:t>
            </a:r>
            <a:r>
              <a:rPr lang="en-CA" sz="2000" dirty="0" err="1" smtClean="0"/>
              <a:t>,</a:t>
            </a:r>
            <a:r>
              <a:rPr lang="en-CA" sz="2000" dirty="0" err="1" smtClean="0">
                <a:hlinkClick r:id="" tooltip="System.Collections.Generic.IEnumerable"/>
              </a:rPr>
              <a:t>IEnumerable</a:t>
            </a:r>
            <a:r>
              <a:rPr lang="en-CA" sz="2000" dirty="0" smtClean="0"/>
              <a:t>&lt;</a:t>
            </a:r>
            <a:r>
              <a:rPr lang="en-CA" sz="2000" dirty="0" err="1" smtClean="0">
                <a:hlinkClick r:id="" tooltip="NServiceBus.Routing.IUnicastRoute"/>
              </a:rPr>
              <a:t>IUnicastRoute</a:t>
            </a:r>
            <a:r>
              <a:rPr lang="en-CA" sz="2000" dirty="0"/>
              <a:t>&gt;&gt; </a:t>
            </a:r>
            <a:r>
              <a:rPr lang="en-CA" sz="2000" i="1" dirty="0" err="1"/>
              <a:t>dynamicRule</a:t>
            </a:r>
            <a:r>
              <a:rPr lang="en-CA" sz="2000" dirty="0" smtClean="0"/>
              <a:t>)</a:t>
            </a:r>
          </a:p>
        </p:txBody>
      </p:sp>
      <p:sp>
        <p:nvSpPr>
          <p:cNvPr id="4" name="Rounded Rectangle 3"/>
          <p:cNvSpPr/>
          <p:nvPr/>
        </p:nvSpPr>
        <p:spPr>
          <a:xfrm>
            <a:off x="571500" y="1644650"/>
            <a:ext cx="10960100" cy="17208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5831581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sky’s the limit</a:t>
            </a:r>
            <a:endParaRPr lang="en-CA" dirty="0"/>
          </a:p>
        </p:txBody>
      </p:sp>
      <p:pic>
        <p:nvPicPr>
          <p:cNvPr id="44" name="Picture 2" descr="Minion Hell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67"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inion Danc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67"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inion Gir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24" y="3463821"/>
            <a:ext cx="1039304" cy="10393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Minion Kungfu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277" y="4580677"/>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Minion Duc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581"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Minion Happy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6581"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Minion Sad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6581"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Minion Crazy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2016"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 descr="Minion Shy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8538" y="4580679"/>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Minion Superman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4624" y="4580678"/>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 descr="Minion Big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1626" y="3463820"/>
            <a:ext cx="841729"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Minion Playing Golf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8538"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descr="Minion Shout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62016"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0" descr="Minion Amazed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62016"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2" descr="Minion Cake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15735" y="346382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6" descr="Minion Maid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00495"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8" descr="Minion Fruits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2667"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0" descr="Minion Curious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4624" y="2346960"/>
            <a:ext cx="1039304" cy="103930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ular Callout 78"/>
          <p:cNvSpPr/>
          <p:nvPr/>
        </p:nvSpPr>
        <p:spPr>
          <a:xfrm>
            <a:off x="3410179" y="1948604"/>
            <a:ext cx="1977161" cy="1257300"/>
          </a:xfrm>
          <a:prstGeom prst="wedgeRectCallout">
            <a:avLst>
              <a:gd name="adj1" fmla="val -73146"/>
              <a:gd name="adj2" fmla="val -205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Minions, let’s show them!</a:t>
            </a:r>
            <a:endParaRPr lang="en-CA" dirty="0"/>
          </a:p>
        </p:txBody>
      </p:sp>
      <p:pic>
        <p:nvPicPr>
          <p:cNvPr id="23" name="Picture 6" descr="http://vignette1.wikia.nocookie.net/despicableme/images/b/ba/Gru.jpg/revision/latest?cb=201307110239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073" y="1754146"/>
            <a:ext cx="3734121" cy="4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41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uss to the lef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3"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uss to the right"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Original Puss" descr="https://upload.wikimedia.org/wikipedia/en/7/74/Pussboo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4" y="2093912"/>
            <a:ext cx="4181853" cy="4059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From Hero</a:t>
            </a:r>
            <a:endParaRPr lang="en-CA" dirty="0"/>
          </a:p>
        </p:txBody>
      </p:sp>
    </p:spTree>
    <p:extLst>
      <p:ext uri="{BB962C8B-B14F-4D97-AF65-F5344CB8AC3E}">
        <p14:creationId xmlns:p14="http://schemas.microsoft.com/office/powerpoint/2010/main" val="40229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Are we there yet?</a:t>
            </a:r>
            <a:endParaRPr lang="en-CA" dirty="0"/>
          </a:p>
        </p:txBody>
      </p:sp>
      <p:pic>
        <p:nvPicPr>
          <p:cNvPr id="4" name="Picture 2" descr="http://i.stack.imgur.com/Gd0X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527" y="1394461"/>
            <a:ext cx="7776993" cy="52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10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60" y="1902740"/>
            <a:ext cx="6377940" cy="1325563"/>
          </a:xfrm>
        </p:spPr>
        <p:txBody>
          <a:bodyPr>
            <a:noAutofit/>
          </a:bodyPr>
          <a:lstStyle/>
          <a:p>
            <a:r>
              <a:rPr lang="en-CA" sz="13800" dirty="0" smtClean="0"/>
              <a:t>Almost</a:t>
            </a:r>
            <a:endParaRPr lang="en-CA" sz="13800" dirty="0"/>
          </a:p>
        </p:txBody>
      </p:sp>
      <p:pic>
        <p:nvPicPr>
          <p:cNvPr id="7170" name="Picture 2" descr="https://s-media-cache-ak0.pinimg.com/236x/1f/0a/ec/1f0aeccdf8dc38037cebf6ec3ed294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595" y="2565522"/>
            <a:ext cx="4256405" cy="42924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019300" y="3228303"/>
            <a:ext cx="637794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8800" dirty="0" smtClean="0"/>
              <a:t>just not yet</a:t>
            </a:r>
            <a:endParaRPr lang="en-CA" sz="8800" dirty="0"/>
          </a:p>
        </p:txBody>
      </p:sp>
    </p:spTree>
    <p:extLst>
      <p:ext uri="{BB962C8B-B14F-4D97-AF65-F5344CB8AC3E}">
        <p14:creationId xmlns:p14="http://schemas.microsoft.com/office/powerpoint/2010/main" val="734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gnette3.wikia.nocookie.net/despicableme/images/5/50/Wiki-background/revision/latest?cb=20150720232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125"/>
            <a:ext cx="12192000" cy="7620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58670"/>
            <a:ext cx="10515600" cy="734210"/>
          </a:xfrm>
        </p:spPr>
        <p:txBody>
          <a:bodyPr/>
          <a:lstStyle/>
          <a:p>
            <a:r>
              <a:rPr lang="en-CA" dirty="0" smtClean="0"/>
              <a:t>Keep calm: WIP</a:t>
            </a:r>
            <a:endParaRPr lang="en-CA" dirty="0"/>
          </a:p>
        </p:txBody>
      </p:sp>
    </p:spTree>
    <p:extLst>
      <p:ext uri="{BB962C8B-B14F-4D97-AF65-F5344CB8AC3E}">
        <p14:creationId xmlns:p14="http://schemas.microsoft.com/office/powerpoint/2010/main" val="1211041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766219"/>
            <a:ext cx="8328660" cy="1325563"/>
          </a:xfrm>
        </p:spPr>
        <p:txBody>
          <a:bodyPr>
            <a:noAutofit/>
          </a:bodyPr>
          <a:lstStyle/>
          <a:p>
            <a:r>
              <a:rPr lang="en-CA" sz="13800" dirty="0" smtClean="0"/>
              <a:t>Thank</a:t>
            </a:r>
            <a:r>
              <a:rPr lang="en-CA" sz="9600" dirty="0" smtClean="0"/>
              <a:t> </a:t>
            </a:r>
            <a:r>
              <a:rPr lang="en-CA" sz="13800" dirty="0" smtClean="0"/>
              <a:t>You</a:t>
            </a:r>
            <a:endParaRPr lang="en-CA" sz="9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1596" y="117948"/>
            <a:ext cx="3804108" cy="912481"/>
          </a:xfrm>
          <a:prstGeom prst="rect">
            <a:avLst/>
          </a:prstGeom>
        </p:spPr>
      </p:pic>
      <p:sp>
        <p:nvSpPr>
          <p:cNvPr id="9" name="Subtitle 2"/>
          <p:cNvSpPr txBox="1">
            <a:spLocks/>
          </p:cNvSpPr>
          <p:nvPr/>
        </p:nvSpPr>
        <p:spPr>
          <a:xfrm>
            <a:off x="2435428" y="4254500"/>
            <a:ext cx="3786302" cy="3886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smtClean="0"/>
              <a:t>sean.feldman@particular.net</a:t>
            </a:r>
          </a:p>
          <a:p>
            <a:pPr marL="0" indent="0">
              <a:buNone/>
            </a:pPr>
            <a:r>
              <a:rPr lang="en-CA" sz="2000" smtClean="0"/>
              <a:t>@sfeldman</a:t>
            </a:r>
            <a:endParaRPr lang="en-CA" sz="2000" dirty="0"/>
          </a:p>
        </p:txBody>
      </p:sp>
    </p:spTree>
    <p:extLst>
      <p:ext uri="{BB962C8B-B14F-4D97-AF65-F5344CB8AC3E}">
        <p14:creationId xmlns:p14="http://schemas.microsoft.com/office/powerpoint/2010/main" val="2597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a:t>
            </a:r>
            <a:r>
              <a:rPr lang="en-CA" dirty="0" smtClean="0"/>
              <a:t>Villain</a:t>
            </a:r>
            <a:endParaRPr lang="en-CA" dirty="0"/>
          </a:p>
        </p:txBody>
      </p:sp>
      <p:pic>
        <p:nvPicPr>
          <p:cNvPr id="1026" name="Picture 2" descr="https://encrypted-tbn1.gstatic.com/images?q=tbn:ANd9GcR65H7OTmMBluHFsZJjsucr1fOcbAfhZsbELs_UGizWDiJsn_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1283531"/>
            <a:ext cx="7442201" cy="55744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191808" y="4040368"/>
            <a:ext cx="2903507" cy="1949465"/>
          </a:xfrm>
          <a:prstGeom prst="rect">
            <a:avLst/>
          </a:prstGeom>
        </p:spPr>
      </p:pic>
    </p:spTree>
    <p:extLst>
      <p:ext uri="{BB962C8B-B14F-4D97-AF65-F5344CB8AC3E}">
        <p14:creationId xmlns:p14="http://schemas.microsoft.com/office/powerpoint/2010/main" val="2657012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pic>
        <p:nvPicPr>
          <p:cNvPr id="3076" name="Picture 4" descr="https://nintendobserver.files.wordpress.com/2015/11/del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2373768"/>
            <a:ext cx="56769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6351" y="2419350"/>
            <a:ext cx="4601999" cy="4787900"/>
          </a:xfrm>
          <a:prstGeom prst="rect">
            <a:avLst/>
          </a:prstGeom>
        </p:spPr>
      </p:pic>
    </p:spTree>
    <p:extLst>
      <p:ext uri="{BB962C8B-B14F-4D97-AF65-F5344CB8AC3E}">
        <p14:creationId xmlns:p14="http://schemas.microsoft.com/office/powerpoint/2010/main" val="3929287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 Villain</a:t>
            </a:r>
            <a:endParaRPr lang="en-CA" dirty="0"/>
          </a:p>
        </p:txBody>
      </p:sp>
      <p:sp>
        <p:nvSpPr>
          <p:cNvPr id="5" name="Cloud Callout 4"/>
          <p:cNvSpPr/>
          <p:nvPr/>
        </p:nvSpPr>
        <p:spPr>
          <a:xfrm>
            <a:off x="7321731" y="1324349"/>
            <a:ext cx="1853682" cy="1113584"/>
          </a:xfrm>
          <a:prstGeom prst="cloudCallout">
            <a:avLst>
              <a:gd name="adj1" fmla="val -71978"/>
              <a:gd name="adj2" fmla="val 416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smtClean="0"/>
              <a:t>Scale me</a:t>
            </a:r>
          </a:p>
          <a:p>
            <a:pPr algn="ctr"/>
            <a:r>
              <a:rPr lang="en-CA" dirty="0" smtClean="0"/>
              <a:t>…if you dare</a:t>
            </a:r>
            <a:endParaRPr lang="en-CA"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4001" y="1690688"/>
            <a:ext cx="4601999" cy="4787900"/>
          </a:xfrm>
          <a:prstGeom prst="rect">
            <a:avLst/>
          </a:prstGeom>
        </p:spPr>
      </p:pic>
    </p:spTree>
    <p:extLst>
      <p:ext uri="{BB962C8B-B14F-4D97-AF65-F5344CB8AC3E}">
        <p14:creationId xmlns:p14="http://schemas.microsoft.com/office/powerpoint/2010/main" val="21571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a:stCxn id="5" idx="2"/>
            <a:endCxn id="6" idx="0"/>
          </p:cNvCxnSpPr>
          <p:nvPr/>
        </p:nvCxnSpPr>
        <p:spPr>
          <a:xfrm flipH="1">
            <a:off x="2994509"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5" idx="2"/>
            <a:endCxn id="8" idx="0"/>
          </p:cNvCxnSpPr>
          <p:nvPr/>
        </p:nvCxnSpPr>
        <p:spPr>
          <a:xfrm>
            <a:off x="5359232" y="3185260"/>
            <a:ext cx="0"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5" idx="2"/>
            <a:endCxn id="9" idx="0"/>
          </p:cNvCxnSpPr>
          <p:nvPr/>
        </p:nvCxnSpPr>
        <p:spPr>
          <a:xfrm>
            <a:off x="5359232" y="3185260"/>
            <a:ext cx="2364723" cy="87806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0" name="Incoming message to Worker"/>
          <p:cNvGrpSpPr/>
          <p:nvPr/>
        </p:nvGrpSpPr>
        <p:grpSpPr>
          <a:xfrm>
            <a:off x="5359231" y="3425596"/>
            <a:ext cx="470640" cy="599876"/>
            <a:chOff x="5359231" y="3425596"/>
            <a:chExt cx="470640" cy="599876"/>
          </a:xfrm>
        </p:grpSpPr>
        <p:cxnSp>
          <p:nvCxnSpPr>
            <p:cNvPr id="38" name="Incoming message to Worker (arrow)"/>
            <p:cNvCxnSpPr/>
            <p:nvPr/>
          </p:nvCxnSpPr>
          <p:spPr>
            <a:xfrm>
              <a:off x="5359231" y="3425596"/>
              <a:ext cx="0" cy="59987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40" name="Incoming message to Worker"/>
            <p:cNvGrpSpPr/>
            <p:nvPr/>
          </p:nvGrpSpPr>
          <p:grpSpPr>
            <a:xfrm>
              <a:off x="5467069" y="3610374"/>
              <a:ext cx="362802" cy="243749"/>
              <a:chOff x="1800000" y="1913578"/>
              <a:chExt cx="689200" cy="416872"/>
            </a:xfrm>
          </p:grpSpPr>
          <p:sp>
            <p:nvSpPr>
              <p:cNvPr id="41" name="Rectangle 40"/>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42" name="Straight Connector 41"/>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43" name="Straight Connector 42"/>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grpSp>
        <p:nvGrpSpPr>
          <p:cNvPr id="17" name="Ready Message 3"/>
          <p:cNvGrpSpPr/>
          <p:nvPr/>
        </p:nvGrpSpPr>
        <p:grpSpPr>
          <a:xfrm>
            <a:off x="6176353" y="3375129"/>
            <a:ext cx="966689" cy="464235"/>
            <a:chOff x="6176353" y="3375129"/>
            <a:chExt cx="966689" cy="464235"/>
          </a:xfrm>
        </p:grpSpPr>
        <p:cxnSp>
          <p:nvCxnSpPr>
            <p:cNvPr id="22" name="ReadyMessage from Worker 3 (arrow)"/>
            <p:cNvCxnSpPr/>
            <p:nvPr/>
          </p:nvCxnSpPr>
          <p:spPr>
            <a:xfrm flipH="1" flipV="1">
              <a:off x="6176353" y="3497004"/>
              <a:ext cx="966689" cy="34236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0" name="ReadyMessage from Worker 3"/>
            <p:cNvGrpSpPr/>
            <p:nvPr/>
          </p:nvGrpSpPr>
          <p:grpSpPr>
            <a:xfrm>
              <a:off x="6717581" y="3375129"/>
              <a:ext cx="362802" cy="243749"/>
              <a:chOff x="1800000" y="1913578"/>
              <a:chExt cx="689200" cy="416872"/>
            </a:xfrm>
          </p:grpSpPr>
          <p:sp>
            <p:nvSpPr>
              <p:cNvPr id="31" name="Rectangle 30"/>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2" name="Straight Connector 31"/>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3" name="Straight Connector 32"/>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4" name="Ready Message 2"/>
          <p:cNvGrpSpPr/>
          <p:nvPr/>
        </p:nvGrpSpPr>
        <p:grpSpPr>
          <a:xfrm>
            <a:off x="5368407" y="3375129"/>
            <a:ext cx="461464" cy="446734"/>
            <a:chOff x="5368407" y="3375129"/>
            <a:chExt cx="461464" cy="446734"/>
          </a:xfrm>
        </p:grpSpPr>
        <p:cxnSp>
          <p:nvCxnSpPr>
            <p:cNvPr id="24" name="ReadyMessage from Worker 2 (arrow)"/>
            <p:cNvCxnSpPr/>
            <p:nvPr/>
          </p:nvCxnSpPr>
          <p:spPr>
            <a:xfrm flipV="1">
              <a:off x="5368407" y="3398885"/>
              <a:ext cx="2" cy="42297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34" name="ReadyMessage from Worker 2"/>
            <p:cNvGrpSpPr/>
            <p:nvPr/>
          </p:nvGrpSpPr>
          <p:grpSpPr>
            <a:xfrm>
              <a:off x="5467069" y="3375129"/>
              <a:ext cx="362802" cy="243749"/>
              <a:chOff x="1800000" y="1913578"/>
              <a:chExt cx="689200" cy="416872"/>
            </a:xfrm>
          </p:grpSpPr>
          <p:sp>
            <p:nvSpPr>
              <p:cNvPr id="35" name="Rectangle 34"/>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36" name="Straight Connector 35"/>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37" name="Straight Connector 36"/>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10" name="Ready Message 1"/>
          <p:cNvGrpSpPr/>
          <p:nvPr/>
        </p:nvGrpSpPr>
        <p:grpSpPr>
          <a:xfrm>
            <a:off x="3565833" y="3375129"/>
            <a:ext cx="991619" cy="475184"/>
            <a:chOff x="3565833" y="3375129"/>
            <a:chExt cx="991619" cy="475184"/>
          </a:xfrm>
        </p:grpSpPr>
        <p:cxnSp>
          <p:nvCxnSpPr>
            <p:cNvPr id="19" name="ReadyMessage from Worker 1 (arrow)"/>
            <p:cNvCxnSpPr/>
            <p:nvPr/>
          </p:nvCxnSpPr>
          <p:spPr>
            <a:xfrm flipV="1">
              <a:off x="3565833" y="3507954"/>
              <a:ext cx="991619" cy="34235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p:nvGrpSpPr>
            <p:cNvPr id="26" name="ReadyMessage from Worker 1"/>
            <p:cNvGrpSpPr/>
            <p:nvPr/>
          </p:nvGrpSpPr>
          <p:grpSpPr>
            <a:xfrm>
              <a:off x="3572700" y="3375129"/>
              <a:ext cx="362802" cy="243749"/>
              <a:chOff x="1800000" y="1913578"/>
              <a:chExt cx="689200" cy="416872"/>
            </a:xfrm>
          </p:grpSpPr>
          <p:sp>
            <p:nvSpPr>
              <p:cNvPr id="27" name="Rectangle 26"/>
              <p:cNvSpPr/>
              <p:nvPr/>
            </p:nvSpPr>
            <p:spPr>
              <a:xfrm>
                <a:off x="1803400" y="1913578"/>
                <a:ext cx="685800" cy="41687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cxnSp>
            <p:nvCxnSpPr>
              <p:cNvPr id="28" name="Straight Connector 27"/>
              <p:cNvCxnSpPr/>
              <p:nvPr/>
            </p:nvCxnSpPr>
            <p:spPr>
              <a:xfrm>
                <a:off x="1800000" y="1913578"/>
                <a:ext cx="351000" cy="172622"/>
              </a:xfrm>
              <a:prstGeom prst="line">
                <a:avLst/>
              </a:prstGeom>
              <a:ln/>
            </p:spPr>
            <p:style>
              <a:lnRef idx="3">
                <a:schemeClr val="lt1"/>
              </a:lnRef>
              <a:fillRef idx="1">
                <a:schemeClr val="accent3"/>
              </a:fillRef>
              <a:effectRef idx="1">
                <a:schemeClr val="accent3"/>
              </a:effectRef>
              <a:fontRef idx="minor">
                <a:schemeClr val="lt1"/>
              </a:fontRef>
            </p:style>
          </p:cxnSp>
          <p:cxnSp>
            <p:nvCxnSpPr>
              <p:cNvPr id="29" name="Straight Connector 28"/>
              <p:cNvCxnSpPr/>
              <p:nvPr/>
            </p:nvCxnSpPr>
            <p:spPr>
              <a:xfrm flipH="1">
                <a:off x="2151000" y="1913578"/>
                <a:ext cx="338200" cy="172622"/>
              </a:xfrm>
              <a:prstGeom prst="line">
                <a:avLst/>
              </a:prstGeom>
              <a:ln/>
            </p:spPr>
            <p:style>
              <a:lnRef idx="3">
                <a:schemeClr val="lt1"/>
              </a:lnRef>
              <a:fillRef idx="1">
                <a:schemeClr val="accent3"/>
              </a:fillRef>
              <a:effectRef idx="1">
                <a:schemeClr val="accent3"/>
              </a:effectRef>
              <a:fontRef idx="minor">
                <a:schemeClr val="lt1"/>
              </a:fontRef>
            </p:style>
          </p:cxnSp>
        </p:grpSp>
      </p:grpSp>
      <p:grpSp>
        <p:nvGrpSpPr>
          <p:cNvPr id="4" name="Incoming Message"/>
          <p:cNvGrpSpPr/>
          <p:nvPr/>
        </p:nvGrpSpPr>
        <p:grpSpPr>
          <a:xfrm>
            <a:off x="2708925" y="2215152"/>
            <a:ext cx="997120" cy="334267"/>
            <a:chOff x="2708925" y="2215152"/>
            <a:chExt cx="997120" cy="334267"/>
          </a:xfrm>
        </p:grpSpPr>
        <p:cxnSp>
          <p:nvCxnSpPr>
            <p:cNvPr id="18" name="Incoming message to Distributor (arrow)"/>
            <p:cNvCxnSpPr>
              <a:endCxn id="5" idx="1"/>
            </p:cNvCxnSpPr>
            <p:nvPr/>
          </p:nvCxnSpPr>
          <p:spPr>
            <a:xfrm>
              <a:off x="2708925" y="2549419"/>
              <a:ext cx="99712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nvGrpSpPr>
            <p:cNvPr id="16" name="Incoming message to Distributor"/>
            <p:cNvGrpSpPr/>
            <p:nvPr/>
          </p:nvGrpSpPr>
          <p:grpSpPr>
            <a:xfrm>
              <a:off x="2708925" y="2215152"/>
              <a:ext cx="362802" cy="243749"/>
              <a:chOff x="1800000" y="1913578"/>
              <a:chExt cx="689200" cy="416872"/>
            </a:xfrm>
          </p:grpSpPr>
          <p:sp>
            <p:nvSpPr>
              <p:cNvPr id="3" name="Rectangle 2"/>
              <p:cNvSpPr/>
              <p:nvPr/>
            </p:nvSpPr>
            <p:spPr>
              <a:xfrm>
                <a:off x="1803400" y="1913578"/>
                <a:ext cx="685800" cy="41687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A"/>
              </a:p>
            </p:txBody>
          </p:sp>
          <p:cxnSp>
            <p:nvCxnSpPr>
              <p:cNvPr id="7" name="Straight Connector 6"/>
              <p:cNvCxnSpPr/>
              <p:nvPr/>
            </p:nvCxnSpPr>
            <p:spPr>
              <a:xfrm>
                <a:off x="1800000" y="1913578"/>
                <a:ext cx="351000" cy="172622"/>
              </a:xfrm>
              <a:prstGeom prst="line">
                <a:avLst/>
              </a:prstGeom>
              <a:ln/>
            </p:spPr>
            <p:style>
              <a:lnRef idx="3">
                <a:schemeClr val="lt1"/>
              </a:lnRef>
              <a:fillRef idx="1">
                <a:schemeClr val="accent1"/>
              </a:fillRef>
              <a:effectRef idx="1">
                <a:schemeClr val="accent1"/>
              </a:effectRef>
              <a:fontRef idx="minor">
                <a:schemeClr val="lt1"/>
              </a:fontRef>
            </p:style>
          </p:cxnSp>
          <p:cxnSp>
            <p:nvCxnSpPr>
              <p:cNvPr id="12" name="Straight Connector 11"/>
              <p:cNvCxnSpPr/>
              <p:nvPr/>
            </p:nvCxnSpPr>
            <p:spPr>
              <a:xfrm flipH="1">
                <a:off x="2151000" y="1913578"/>
                <a:ext cx="338200" cy="172622"/>
              </a:xfrm>
              <a:prstGeom prst="line">
                <a:avLst/>
              </a:prstGeom>
              <a:ln/>
            </p:spPr>
            <p:style>
              <a:lnRef idx="3">
                <a:schemeClr val="lt1"/>
              </a:lnRef>
              <a:fillRef idx="1">
                <a:schemeClr val="accent1"/>
              </a:fillRef>
              <a:effectRef idx="1">
                <a:schemeClr val="accent1"/>
              </a:effectRef>
              <a:fontRef idx="minor">
                <a:schemeClr val="lt1"/>
              </a:fontRef>
            </p:style>
          </p:cxnSp>
        </p:grpSp>
      </p:grpSp>
      <p:sp>
        <p:nvSpPr>
          <p:cNvPr id="9" name="Worker 3"/>
          <p:cNvSpPr/>
          <p:nvPr/>
        </p:nvSpPr>
        <p:spPr>
          <a:xfrm>
            <a:off x="7012418"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3</a:t>
            </a:r>
            <a:endParaRPr lang="en-CA" dirty="0"/>
          </a:p>
        </p:txBody>
      </p:sp>
      <p:sp>
        <p:nvSpPr>
          <p:cNvPr id="8" name="Worker 2"/>
          <p:cNvSpPr/>
          <p:nvPr/>
        </p:nvSpPr>
        <p:spPr>
          <a:xfrm>
            <a:off x="4647695"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2</a:t>
            </a:r>
            <a:endParaRPr lang="en-CA" dirty="0"/>
          </a:p>
        </p:txBody>
      </p:sp>
      <p:sp>
        <p:nvSpPr>
          <p:cNvPr id="6" name="Worker 1"/>
          <p:cNvSpPr/>
          <p:nvPr/>
        </p:nvSpPr>
        <p:spPr>
          <a:xfrm>
            <a:off x="2282972" y="4063327"/>
            <a:ext cx="1423073" cy="12716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Worker 1</a:t>
            </a:r>
            <a:endParaRPr lang="en-CA" dirty="0"/>
          </a:p>
        </p:txBody>
      </p:sp>
      <p:sp>
        <p:nvSpPr>
          <p:cNvPr id="5" name="Distributor"/>
          <p:cNvSpPr/>
          <p:nvPr/>
        </p:nvSpPr>
        <p:spPr>
          <a:xfrm>
            <a:off x="3706045" y="1913578"/>
            <a:ext cx="3306374" cy="1271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Distributor</a:t>
            </a:r>
            <a:endParaRPr lang="en-CA" dirty="0"/>
          </a:p>
        </p:txBody>
      </p:sp>
      <p:graphicFrame>
        <p:nvGraphicFramePr>
          <p:cNvPr id="21" name="Table"/>
          <p:cNvGraphicFramePr>
            <a:graphicFrameLocks noGrp="1"/>
          </p:cNvGraphicFramePr>
          <p:nvPr>
            <p:extLst>
              <p:ext uri="{D42A27DB-BD31-4B8C-83A1-F6EECF244321}">
                <p14:modId xmlns:p14="http://schemas.microsoft.com/office/powerpoint/2010/main" val="453795557"/>
              </p:ext>
            </p:extLst>
          </p:nvPr>
        </p:nvGraphicFramePr>
        <p:xfrm>
          <a:off x="8775700" y="2032958"/>
          <a:ext cx="2305050" cy="1463040"/>
        </p:xfrm>
        <a:graphic>
          <a:graphicData uri="http://schemas.openxmlformats.org/drawingml/2006/table">
            <a:tbl>
              <a:tblPr firstRow="1" bandRow="1">
                <a:tableStyleId>{5C22544A-7EE6-4342-B048-85BDC9FD1C3A}</a:tableStyleId>
              </a:tblPr>
              <a:tblGrid>
                <a:gridCol w="1152525"/>
                <a:gridCol w="1152525"/>
              </a:tblGrid>
              <a:tr h="231669">
                <a:tc>
                  <a:txBody>
                    <a:bodyPr/>
                    <a:lstStyle/>
                    <a:p>
                      <a:r>
                        <a:rPr lang="en-CA" dirty="0" smtClean="0"/>
                        <a:t>Worker</a:t>
                      </a:r>
                      <a:endParaRPr lang="en-CA" dirty="0"/>
                    </a:p>
                  </a:txBody>
                  <a:tcPr/>
                </a:tc>
                <a:tc>
                  <a:txBody>
                    <a:bodyPr/>
                    <a:lstStyle/>
                    <a:p>
                      <a:r>
                        <a:rPr lang="en-CA" dirty="0" smtClean="0"/>
                        <a:t>Capacity</a:t>
                      </a:r>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r h="231669">
                <a:tc>
                  <a:txBody>
                    <a:bodyPr/>
                    <a:lstStyle/>
                    <a:p>
                      <a:endParaRPr lang="en-CA" dirty="0"/>
                    </a:p>
                  </a:txBody>
                  <a:tcPr/>
                </a:tc>
                <a:tc>
                  <a:txBody>
                    <a:bodyPr/>
                    <a:lstStyle/>
                    <a:p>
                      <a:endParaRPr lang="en-CA" dirty="0"/>
                    </a:p>
                  </a:txBody>
                  <a:tcPr/>
                </a:tc>
              </a:tr>
            </a:tbl>
          </a:graphicData>
        </a:graphic>
      </p:graphicFrame>
      <p:sp>
        <p:nvSpPr>
          <p:cNvPr id="2" name="Title 1"/>
          <p:cNvSpPr>
            <a:spLocks noGrp="1"/>
          </p:cNvSpPr>
          <p:nvPr>
            <p:ph type="title"/>
          </p:nvPr>
        </p:nvSpPr>
        <p:spPr/>
        <p:txBody>
          <a:bodyPr/>
          <a:lstStyle/>
          <a:p>
            <a:r>
              <a:rPr lang="en-US" dirty="0" smtClean="0"/>
              <a:t>Distributor Flow</a:t>
            </a:r>
            <a:endParaRPr lang="en-CA" dirty="0"/>
          </a:p>
        </p:txBody>
      </p:sp>
      <p:sp>
        <p:nvSpPr>
          <p:cNvPr id="50" name="count: 3"/>
          <p:cNvSpPr txBox="1"/>
          <p:nvPr/>
        </p:nvSpPr>
        <p:spPr>
          <a:xfrm>
            <a:off x="10285544" y="3141206"/>
            <a:ext cx="436132" cy="369332"/>
          </a:xfrm>
          <a:prstGeom prst="rect">
            <a:avLst/>
          </a:prstGeom>
          <a:noFill/>
        </p:spPr>
        <p:txBody>
          <a:bodyPr wrap="square" rtlCol="0">
            <a:spAutoFit/>
          </a:bodyPr>
          <a:lstStyle/>
          <a:p>
            <a:pPr algn="ctr"/>
            <a:r>
              <a:rPr lang="en-US" dirty="0" smtClean="0"/>
              <a:t>3</a:t>
            </a:r>
          </a:p>
        </p:txBody>
      </p:sp>
      <p:sp>
        <p:nvSpPr>
          <p:cNvPr id="49" name="count: 2"/>
          <p:cNvSpPr txBox="1"/>
          <p:nvPr/>
        </p:nvSpPr>
        <p:spPr>
          <a:xfrm>
            <a:off x="10272761" y="2797033"/>
            <a:ext cx="436132" cy="369332"/>
          </a:xfrm>
          <a:prstGeom prst="rect">
            <a:avLst/>
          </a:prstGeom>
          <a:noFill/>
        </p:spPr>
        <p:txBody>
          <a:bodyPr wrap="square" rtlCol="0">
            <a:spAutoFit/>
          </a:bodyPr>
          <a:lstStyle/>
          <a:p>
            <a:pPr algn="ctr"/>
            <a:r>
              <a:rPr lang="en-US" dirty="0"/>
              <a:t>2</a:t>
            </a:r>
            <a:endParaRPr lang="en-CA" dirty="0"/>
          </a:p>
        </p:txBody>
      </p:sp>
      <p:sp>
        <p:nvSpPr>
          <p:cNvPr id="48" name="count: 1"/>
          <p:cNvSpPr txBox="1"/>
          <p:nvPr/>
        </p:nvSpPr>
        <p:spPr>
          <a:xfrm>
            <a:off x="10272761" y="2395104"/>
            <a:ext cx="436132" cy="369332"/>
          </a:xfrm>
          <a:prstGeom prst="rect">
            <a:avLst/>
          </a:prstGeom>
          <a:noFill/>
        </p:spPr>
        <p:txBody>
          <a:bodyPr wrap="square" rtlCol="0">
            <a:spAutoFit/>
          </a:bodyPr>
          <a:lstStyle/>
          <a:p>
            <a:pPr algn="ctr"/>
            <a:r>
              <a:rPr lang="en-CA" dirty="0" smtClean="0"/>
              <a:t>1</a:t>
            </a:r>
            <a:endParaRPr lang="en-CA" dirty="0"/>
          </a:p>
        </p:txBody>
      </p:sp>
      <p:sp>
        <p:nvSpPr>
          <p:cNvPr id="53" name="count: 0"/>
          <p:cNvSpPr txBox="1"/>
          <p:nvPr/>
        </p:nvSpPr>
        <p:spPr>
          <a:xfrm>
            <a:off x="10276262" y="2395021"/>
            <a:ext cx="432632" cy="369332"/>
          </a:xfrm>
          <a:prstGeom prst="rect">
            <a:avLst/>
          </a:prstGeom>
          <a:noFill/>
        </p:spPr>
        <p:txBody>
          <a:bodyPr wrap="square" rtlCol="0">
            <a:spAutoFit/>
          </a:bodyPr>
          <a:lstStyle/>
          <a:p>
            <a:pPr algn="ctr"/>
            <a:r>
              <a:rPr lang="en-US" dirty="0" smtClean="0"/>
              <a:t>0</a:t>
            </a:r>
          </a:p>
        </p:txBody>
      </p:sp>
      <p:pic>
        <p:nvPicPr>
          <p:cNvPr id="55" name="Processing" descr="https://media.giphy.com/media/xTiTnwsIlsMTguNfnq/giph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7069" y="4820441"/>
            <a:ext cx="516078" cy="5145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vignette1.wikia.nocookie.net/iceage/images/e/e7/Sid_5.jpg/revision/latest?cb=20121207204514&amp;path-prefix=d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000" b="94375" l="10000" r="90000"/>
                    </a14:imgEffect>
                  </a14:imgLayer>
                </a14:imgProps>
              </a:ext>
              <a:ext uri="{28A0092B-C50C-407E-A947-70E740481C1C}">
                <a14:useLocalDpi xmlns:a14="http://schemas.microsoft.com/office/drawing/2010/main" val="0"/>
              </a:ext>
            </a:extLst>
          </a:blip>
          <a:srcRect/>
          <a:stretch>
            <a:fillRect/>
          </a:stretch>
        </p:blipFill>
        <p:spPr bwMode="auto">
          <a:xfrm>
            <a:off x="5672831" y="1801262"/>
            <a:ext cx="14954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82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7500" y="4153846"/>
            <a:ext cx="632344" cy="505875"/>
          </a:xfrm>
          <a:prstGeom prst="rect">
            <a:avLst/>
          </a:prstGeom>
          <a:noFill/>
          <a:extLst>
            <a:ext uri="{909E8E84-426E-40DD-AFC4-6F175D3DCCD1}">
              <a14:hiddenFill xmlns:a14="http://schemas.microsoft.com/office/drawing/2010/main">
                <a:solidFill>
                  <a:srgbClr val="FFFFFF"/>
                </a:solidFill>
              </a14:hiddenFill>
            </a:ext>
          </a:extLst>
        </p:spPr>
      </p:pic>
      <p:sp>
        <p:nvSpPr>
          <p:cNvPr id="56" name="w3"/>
          <p:cNvSpPr txBox="1"/>
          <p:nvPr/>
        </p:nvSpPr>
        <p:spPr>
          <a:xfrm>
            <a:off x="8788483" y="3144746"/>
            <a:ext cx="1177317" cy="369332"/>
          </a:xfrm>
          <a:prstGeom prst="rect">
            <a:avLst/>
          </a:prstGeom>
          <a:noFill/>
        </p:spPr>
        <p:txBody>
          <a:bodyPr wrap="square" rtlCol="0">
            <a:spAutoFit/>
          </a:bodyPr>
          <a:lstStyle/>
          <a:p>
            <a:r>
              <a:rPr lang="en-CA" dirty="0" smtClean="0"/>
              <a:t>Worker 3</a:t>
            </a:r>
            <a:endParaRPr lang="en-CA" dirty="0"/>
          </a:p>
        </p:txBody>
      </p:sp>
      <p:sp>
        <p:nvSpPr>
          <p:cNvPr id="57" name="w2"/>
          <p:cNvSpPr txBox="1"/>
          <p:nvPr/>
        </p:nvSpPr>
        <p:spPr>
          <a:xfrm>
            <a:off x="8788483" y="2797033"/>
            <a:ext cx="1177317" cy="369332"/>
          </a:xfrm>
          <a:prstGeom prst="rect">
            <a:avLst/>
          </a:prstGeom>
          <a:noFill/>
        </p:spPr>
        <p:txBody>
          <a:bodyPr wrap="square" rtlCol="0">
            <a:spAutoFit/>
          </a:bodyPr>
          <a:lstStyle/>
          <a:p>
            <a:r>
              <a:rPr lang="en-CA" dirty="0" smtClean="0"/>
              <a:t>Worker 1</a:t>
            </a:r>
            <a:endParaRPr lang="en-CA" dirty="0"/>
          </a:p>
        </p:txBody>
      </p:sp>
      <p:sp>
        <p:nvSpPr>
          <p:cNvPr id="44" name="w1"/>
          <p:cNvSpPr txBox="1"/>
          <p:nvPr/>
        </p:nvSpPr>
        <p:spPr>
          <a:xfrm>
            <a:off x="8775700" y="2395104"/>
            <a:ext cx="1177317" cy="369332"/>
          </a:xfrm>
          <a:prstGeom prst="rect">
            <a:avLst/>
          </a:prstGeom>
          <a:noFill/>
        </p:spPr>
        <p:txBody>
          <a:bodyPr wrap="square" rtlCol="0">
            <a:spAutoFit/>
          </a:bodyPr>
          <a:lstStyle/>
          <a:p>
            <a:r>
              <a:rPr lang="en-CA" dirty="0" smtClean="0"/>
              <a:t>Worker 2</a:t>
            </a:r>
            <a:endParaRPr lang="en-CA" dirty="0"/>
          </a:p>
        </p:txBody>
      </p:sp>
      <p:pic>
        <p:nvPicPr>
          <p:cNvPr id="58"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2753"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2972"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4959" y="4153846"/>
            <a:ext cx="632344" cy="5058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www.psdgraphics.com/file/white-eg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18" y="4153846"/>
            <a:ext cx="632344" cy="50587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or to control"/>
          <p:cNvCxnSpPr/>
          <p:nvPr/>
        </p:nvCxnSpPr>
        <p:spPr>
          <a:xfrm flipH="1">
            <a:off x="7017674" y="2176193"/>
            <a:ext cx="1763281" cy="15678"/>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2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1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nodeType="afterEffect">
                                  <p:stCondLst>
                                    <p:cond delay="2000"/>
                                  </p:stCondLst>
                                  <p:childTnLst>
                                    <p:set>
                                      <p:cBhvr>
                                        <p:cTn id="26" dur="1" fill="hold">
                                          <p:stCondLst>
                                            <p:cond delay="0"/>
                                          </p:stCondLst>
                                        </p:cTn>
                                        <p:tgtEl>
                                          <p:spTgt spid="10"/>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200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par>
                          <p:cTn id="55" fill="hold">
                            <p:stCondLst>
                              <p:cond delay="0"/>
                            </p:stCondLst>
                            <p:childTnLst>
                              <p:par>
                                <p:cTn id="56" presetID="1" presetClass="exit" presetSubtype="0" fill="hold" grpId="1" nodeType="afterEffect">
                                  <p:stCondLst>
                                    <p:cond delay="0"/>
                                  </p:stCondLst>
                                  <p:childTnLst>
                                    <p:set>
                                      <p:cBhvr>
                                        <p:cTn id="57" dur="1" fill="hold">
                                          <p:stCondLst>
                                            <p:cond delay="0"/>
                                          </p:stCondLst>
                                        </p:cTn>
                                        <p:tgtEl>
                                          <p:spTgt spid="48"/>
                                        </p:tgtEl>
                                        <p:attrNameLst>
                                          <p:attrName>style.visibility</p:attrName>
                                        </p:attrNameLst>
                                      </p:cBhvr>
                                      <p:to>
                                        <p:strVal val="hidden"/>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par>
                          <p:cTn id="61" fill="hold">
                            <p:stCondLst>
                              <p:cond delay="0"/>
                            </p:stCondLst>
                            <p:childTnLst>
                              <p:par>
                                <p:cTn id="62" presetID="1" presetClass="exit" presetSubtype="0" fill="hold" nodeType="afterEffect">
                                  <p:stCondLst>
                                    <p:cond delay="1500"/>
                                  </p:stCondLst>
                                  <p:childTnLst>
                                    <p:set>
                                      <p:cBhvr>
                                        <p:cTn id="63" dur="1" fill="hold">
                                          <p:stCondLst>
                                            <p:cond delay="0"/>
                                          </p:stCondLst>
                                        </p:cTn>
                                        <p:tgtEl>
                                          <p:spTgt spid="20"/>
                                        </p:tgtEl>
                                        <p:attrNameLst>
                                          <p:attrName>style.visibility</p:attrName>
                                        </p:attrNameLst>
                                      </p:cBhvr>
                                      <p:to>
                                        <p:strVal val="hidden"/>
                                      </p:to>
                                    </p:set>
                                  </p:childTnLst>
                                </p:cTn>
                              </p:par>
                            </p:childTnLst>
                          </p:cTn>
                        </p:par>
                        <p:par>
                          <p:cTn id="64" fill="hold">
                            <p:stCondLst>
                              <p:cond delay="1500"/>
                            </p:stCondLst>
                            <p:childTnLst>
                              <p:par>
                                <p:cTn id="65" presetID="1" presetClass="entr" presetSubtype="0" fill="hold" nodeType="afterEffect">
                                  <p:stCondLst>
                                    <p:cond delay="50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par>
                          <p:cTn id="73" fill="hold">
                            <p:stCondLst>
                              <p:cond delay="0"/>
                            </p:stCondLst>
                            <p:childTnLst>
                              <p:par>
                                <p:cTn id="74" presetID="1" presetClass="exit" presetSubtype="0" fill="hold" nodeType="afterEffect">
                                  <p:stCondLst>
                                    <p:cond delay="2000"/>
                                  </p:stCondLst>
                                  <p:childTnLst>
                                    <p:set>
                                      <p:cBhvr>
                                        <p:cTn id="75" dur="1" fill="hold">
                                          <p:stCondLst>
                                            <p:cond delay="0"/>
                                          </p:stCondLst>
                                        </p:cTn>
                                        <p:tgtEl>
                                          <p:spTgt spid="14"/>
                                        </p:tgtEl>
                                        <p:attrNameLst>
                                          <p:attrName>style.visibility</p:attrName>
                                        </p:attrNameLst>
                                      </p:cBhvr>
                                      <p:to>
                                        <p:strVal val="hidden"/>
                                      </p:to>
                                    </p:set>
                                  </p:childTnLst>
                                </p:cTn>
                              </p:par>
                            </p:childTnLst>
                          </p:cTn>
                        </p:par>
                        <p:par>
                          <p:cTn id="76" fill="hold">
                            <p:stCondLst>
                              <p:cond delay="2000"/>
                            </p:stCondLst>
                            <p:childTnLst>
                              <p:par>
                                <p:cTn id="77" presetID="1" presetClass="exit" presetSubtype="0" fill="hold" grpId="1" nodeType="afterEffect">
                                  <p:stCondLst>
                                    <p:cond delay="0"/>
                                  </p:stCondLst>
                                  <p:childTnLst>
                                    <p:set>
                                      <p:cBhvr>
                                        <p:cTn id="78" dur="1" fill="hold">
                                          <p:stCondLst>
                                            <p:cond delay="0"/>
                                          </p:stCondLst>
                                        </p:cTn>
                                        <p:tgtEl>
                                          <p:spTgt spid="53"/>
                                        </p:tgtEl>
                                        <p:attrNameLst>
                                          <p:attrName>style.visibility</p:attrName>
                                        </p:attrNameLst>
                                      </p:cBhvr>
                                      <p:to>
                                        <p:strVal val="hidden"/>
                                      </p:to>
                                    </p:set>
                                  </p:childTnLst>
                                </p:cTn>
                              </p:par>
                            </p:childTnLst>
                          </p:cTn>
                        </p:par>
                        <p:par>
                          <p:cTn id="79" fill="hold">
                            <p:stCondLst>
                              <p:cond delay="2000"/>
                            </p:stCondLst>
                            <p:childTnLst>
                              <p:par>
                                <p:cTn id="80" presetID="1" presetClass="entr" presetSubtype="0" fill="hold" grpId="2" nodeType="after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p:bldP spid="48" grpId="0"/>
      <p:bldP spid="48" grpId="1"/>
      <p:bldP spid="48" grpId="2"/>
      <p:bldP spid="53" grpId="0"/>
      <p:bldP spid="53" grpId="1"/>
      <p:bldP spid="56" grpId="0"/>
      <p:bldP spid="57"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Throughput – divide by 4</a:t>
            </a:r>
          </a:p>
        </p:txBody>
      </p:sp>
      <p:pic>
        <p:nvPicPr>
          <p:cNvPr id="5122" name="Picture 2" descr="http://www.iceagelive.com/img/chars/new18-10-2012/sid-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532" y="1881695"/>
            <a:ext cx="3409950" cy="50958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704786" y="1632332"/>
            <a:ext cx="1152824" cy="1296605"/>
            <a:chOff x="4704786" y="1632332"/>
            <a:chExt cx="1152824" cy="1296605"/>
          </a:xfrm>
        </p:grpSpPr>
        <p:pic>
          <p:nvPicPr>
            <p:cNvPr id="4098" name="Picture 2" descr="http://iceagelivestore.com/ImageGen.ashx?Width=338&amp;Height=338&amp;Image=/media/18542/66fn00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76184">
              <a:off x="4704786" y="1632332"/>
              <a:ext cx="1152824" cy="1152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6"/>
            <p:cNvPicPr>
              <a:picLocks noChangeAspect="1"/>
            </p:cNvPicPr>
            <p:nvPr/>
          </p:nvPicPr>
          <p:blipFill>
            <a:blip r:embed="rId5"/>
            <a:stretch>
              <a:fillRect/>
            </a:stretch>
          </p:blipFill>
          <p:spPr>
            <a:xfrm>
              <a:off x="5689307" y="2827420"/>
              <a:ext cx="103155" cy="101517"/>
            </a:xfrm>
            <a:prstGeom prst="rect">
              <a:avLst/>
            </a:prstGeom>
          </p:spPr>
        </p:pic>
      </p:grpSp>
    </p:spTree>
    <p:extLst>
      <p:ext uri="{BB962C8B-B14F-4D97-AF65-F5344CB8AC3E}">
        <p14:creationId xmlns:p14="http://schemas.microsoft.com/office/powerpoint/2010/main" val="2597704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Latency – message chattiness</a:t>
            </a:r>
          </a:p>
        </p:txBody>
      </p:sp>
      <p:pic>
        <p:nvPicPr>
          <p:cNvPr id="6146" name="Picture 2" descr="http://hebrewhomesteader.com/wp-content/uploads/2015/01/ice-age-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305" y="1207841"/>
            <a:ext cx="5795230" cy="579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07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SB">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6061</TotalTime>
  <Words>835</Words>
  <Application>Microsoft Office PowerPoint</Application>
  <PresentationFormat>Widescreen</PresentationFormat>
  <Paragraphs>155</Paragraphs>
  <Slides>33</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Lato</vt:lpstr>
      <vt:lpstr>Office Theme</vt:lpstr>
      <vt:lpstr>Death to the Distributor</vt:lpstr>
      <vt:lpstr>PowerPoint Presentation</vt:lpstr>
      <vt:lpstr>From Hero</vt:lpstr>
      <vt:lpstr>The Villain</vt:lpstr>
      <vt:lpstr>To Villain</vt:lpstr>
      <vt:lpstr>To Villain</vt:lpstr>
      <vt:lpstr>Distributor Flow</vt:lpstr>
      <vt:lpstr>Throughput – divide by 4</vt:lpstr>
      <vt:lpstr>Latency – message chattiness</vt:lpstr>
      <vt:lpstr>Small units of work – no benefit</vt:lpstr>
      <vt:lpstr>High Availability</vt:lpstr>
      <vt:lpstr>PowerPoint Presentation</vt:lpstr>
      <vt:lpstr>Extreme Scale (Shhh…Our Little Secret)</vt:lpstr>
      <vt:lpstr>PowerPoint Presentation</vt:lpstr>
      <vt:lpstr>PowerPoint Presentation</vt:lpstr>
      <vt:lpstr>Distributor Node – Gone!</vt:lpstr>
      <vt:lpstr>Worker Nodes – Gone!</vt:lpstr>
      <vt:lpstr>Robust Control over Routing</vt:lpstr>
      <vt:lpstr>Live in Peace with v5</vt:lpstr>
      <vt:lpstr>Infinite Scale…</vt:lpstr>
      <vt:lpstr>Legalized: Endpoint and Instances</vt:lpstr>
      <vt:lpstr>Operation Code: Mini Villain</vt:lpstr>
      <vt:lpstr>Specify a “default” endpoint instance</vt:lpstr>
      <vt:lpstr>Operation Code: Mini Villain(S)</vt:lpstr>
      <vt:lpstr>Specify instances via endpoint file</vt:lpstr>
      <vt:lpstr>Distribution Policies</vt:lpstr>
      <vt:lpstr>Specify endpoint instances dynamically</vt:lpstr>
      <vt:lpstr>Specify message mapping dynamically</vt:lpstr>
      <vt:lpstr>The sky’s the limit</vt:lpstr>
      <vt:lpstr>Are we there yet?</vt:lpstr>
      <vt:lpstr>Almost</vt:lpstr>
      <vt:lpstr>Keep calm: WIP</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Feldman</dc:creator>
  <cp:lastModifiedBy>Sean Feldman</cp:lastModifiedBy>
  <cp:revision>184</cp:revision>
  <dcterms:created xsi:type="dcterms:W3CDTF">2015-11-17T22:45:48Z</dcterms:created>
  <dcterms:modified xsi:type="dcterms:W3CDTF">2015-12-02T05:20:37Z</dcterms:modified>
</cp:coreProperties>
</file>